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8" r:id="rId3"/>
    <p:sldId id="272" r:id="rId4"/>
    <p:sldId id="257" r:id="rId5"/>
    <p:sldId id="273" r:id="rId6"/>
    <p:sldId id="274" r:id="rId7"/>
    <p:sldId id="259" r:id="rId8"/>
    <p:sldId id="281" r:id="rId9"/>
    <p:sldId id="275" r:id="rId10"/>
    <p:sldId id="260" r:id="rId11"/>
    <p:sldId id="261" r:id="rId12"/>
    <p:sldId id="262" r:id="rId13"/>
    <p:sldId id="263" r:id="rId14"/>
    <p:sldId id="264" r:id="rId15"/>
    <p:sldId id="265" r:id="rId16"/>
    <p:sldId id="276" r:id="rId17"/>
    <p:sldId id="268" r:id="rId18"/>
    <p:sldId id="269" r:id="rId19"/>
    <p:sldId id="277" r:id="rId20"/>
    <p:sldId id="266" r:id="rId21"/>
    <p:sldId id="267" r:id="rId22"/>
    <p:sldId id="271" r:id="rId23"/>
    <p:sldId id="279" r:id="rId24"/>
    <p:sldId id="283" r:id="rId25"/>
    <p:sldId id="280" r:id="rId26"/>
    <p:sldId id="284" r:id="rId27"/>
    <p:sldId id="282" r:id="rId28"/>
    <p:sldId id="285" r:id="rId29"/>
    <p:sldId id="286" r:id="rId30"/>
    <p:sldId id="287" r:id="rId31"/>
    <p:sldId id="288" r:id="rId32"/>
    <p:sldId id="289" r:id="rId33"/>
    <p:sldId id="290" r:id="rId34"/>
    <p:sldId id="293" r:id="rId35"/>
    <p:sldId id="291" r:id="rId36"/>
    <p:sldId id="292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40" r:id="rId53"/>
    <p:sldId id="309" r:id="rId54"/>
    <p:sldId id="310" r:id="rId55"/>
    <p:sldId id="311" r:id="rId56"/>
    <p:sldId id="312" r:id="rId57"/>
    <p:sldId id="314" r:id="rId58"/>
    <p:sldId id="315" r:id="rId59"/>
    <p:sldId id="313" r:id="rId60"/>
    <p:sldId id="316" r:id="rId61"/>
    <p:sldId id="317" r:id="rId62"/>
    <p:sldId id="319" r:id="rId63"/>
    <p:sldId id="318" r:id="rId64"/>
    <p:sldId id="320" r:id="rId65"/>
    <p:sldId id="322" r:id="rId66"/>
    <p:sldId id="321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-74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63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629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154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7930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135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776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662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895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6F5C37D-182A-4D31-9481-5A9BAC9140C1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860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260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235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05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06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83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31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4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74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5C37D-182A-4D31-9481-5A9BAC9140C1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226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E2948A4-FB48-466C-879E-4D733BE5B2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4000" dirty="0"/>
              <a:t>响应式</a:t>
            </a:r>
            <a:r>
              <a:rPr lang="en-US" altLang="zh-CN" sz="4000" dirty="0"/>
              <a:t>Web</a:t>
            </a:r>
            <a:r>
              <a:rPr lang="zh-CN" altLang="en-US" sz="4000" dirty="0"/>
              <a:t>设计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3200" dirty="0"/>
              <a:t>——Bootstrap4</a:t>
            </a:r>
            <a:r>
              <a:rPr lang="zh-CN" altLang="en-US" sz="3200" dirty="0"/>
              <a:t>布局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260BAC69-5171-433D-983B-F134CA5DC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580041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广东白云学院</a:t>
            </a:r>
            <a:endParaRPr lang="en-US" altLang="zh-CN" dirty="0"/>
          </a:p>
          <a:p>
            <a:pPr algn="ctr"/>
            <a:r>
              <a:rPr lang="zh-CN" altLang="en-US" dirty="0"/>
              <a:t>大数据与计算机学院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941CEC5-E726-49D3-A8CF-20915A643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78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E0AE952-9774-4A76-8F9E-55E2D2FE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Container</a:t>
            </a:r>
            <a:r>
              <a:rPr lang="zh-CN" altLang="en-US" dirty="0"/>
              <a:t>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70BF836-378B-4744-B6FE-6037A11F6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@media(min-width:768px) {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.container {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max-width:720px;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9B11895C-BE9C-41BA-8A49-F138247D4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9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8C39798-E8A9-4E90-93E3-697668C4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Container</a:t>
            </a:r>
            <a:r>
              <a:rPr lang="zh-CN" altLang="en-US" dirty="0"/>
              <a:t>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869A801-8CC3-4F93-A969-E3F0516AD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@media(min-width:992px) {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.container {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max-width:960px;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4F44FDF-B9BE-4470-9712-3A76FE305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54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749CC69-22B4-412C-82B5-197E3329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Container</a:t>
            </a:r>
            <a:r>
              <a:rPr lang="zh-CN" altLang="en-US" dirty="0"/>
              <a:t>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F45CDEE-A6B1-47F1-8A8E-DA03AA813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@media(min-width:1200px) {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.container {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max-width:1140px;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21BF2EF-9477-4FEC-8347-749B57B8E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9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61DDB3F-5BB6-4258-87EB-913F8445B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container-fluid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CED3644-EBF5-49F7-B0E4-A85FE4D5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295576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70000"/>
              </a:lnSpc>
            </a:pPr>
            <a:r>
              <a:rPr lang="zh-CN" altLang="en-US" dirty="0"/>
              <a:t>保持全屏大小，不管屏幕宽度是多少，始终保持</a:t>
            </a:r>
            <a:r>
              <a:rPr lang="en-US" altLang="zh-CN" dirty="0"/>
              <a:t>100%</a:t>
            </a:r>
            <a:r>
              <a:rPr lang="zh-CN" altLang="en-US" dirty="0"/>
              <a:t>宽度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en-US" altLang="zh-CN" dirty="0"/>
              <a:t>.container </a:t>
            </a:r>
            <a:r>
              <a:rPr lang="en-US" altLang="zh-CN" dirty="0" smtClean="0"/>
              <a:t>-fluid{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en-US" altLang="zh-CN" dirty="0"/>
              <a:t>width:100%;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padding-left:15px;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padding-right:15px;</a:t>
            </a:r>
          </a:p>
          <a:p>
            <a:pPr lvl="1">
              <a:lnSpc>
                <a:spcPct val="170000"/>
              </a:lnSpc>
            </a:pPr>
            <a:r>
              <a:rPr lang="en-US" altLang="zh-CN" dirty="0" err="1"/>
              <a:t>margin-left:auto</a:t>
            </a:r>
            <a:r>
              <a:rPr lang="en-US" altLang="zh-CN" dirty="0"/>
              <a:t>;</a:t>
            </a:r>
          </a:p>
          <a:p>
            <a:pPr lvl="1">
              <a:lnSpc>
                <a:spcPct val="170000"/>
              </a:lnSpc>
            </a:pPr>
            <a:r>
              <a:rPr lang="en-US" altLang="zh-CN" dirty="0" err="1"/>
              <a:t>margin-right:auto</a:t>
            </a:r>
            <a:r>
              <a:rPr lang="en-US" altLang="zh-CN" dirty="0"/>
              <a:t>;</a:t>
            </a:r>
          </a:p>
          <a:p>
            <a:pPr>
              <a:lnSpc>
                <a:spcPct val="170000"/>
              </a:lnSpc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797A88E3-DB2E-497C-9C17-A3FA6A6ED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88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49C2920-F441-4EB7-929E-BCD7506D9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container-</a:t>
            </a:r>
            <a:r>
              <a:rPr lang="en-US" altLang="zh-CN" sz="2800" dirty="0" err="1"/>
              <a:t>sm,container</a:t>
            </a:r>
            <a:r>
              <a:rPr lang="en-US" altLang="zh-CN" sz="2800" dirty="0"/>
              <a:t>-</a:t>
            </a:r>
            <a:r>
              <a:rPr lang="en-US" altLang="zh-CN" sz="2800" dirty="0" err="1"/>
              <a:t>md,container</a:t>
            </a:r>
            <a:r>
              <a:rPr lang="en-US" altLang="zh-CN" sz="2800" dirty="0"/>
              <a:t>-</a:t>
            </a:r>
            <a:r>
              <a:rPr lang="en-US" altLang="zh-CN" sz="2800" dirty="0" err="1"/>
              <a:t>lg,container</a:t>
            </a:r>
            <a:r>
              <a:rPr lang="en-US" altLang="zh-CN" sz="2800" dirty="0"/>
              <a:t>-xl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9DFBD68-EDD9-47B3-B329-B96331DEF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9803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dirty="0"/>
              <a:t>响应式容器，</a:t>
            </a:r>
            <a:r>
              <a:rPr lang="en-US" altLang="zh-CN" dirty="0"/>
              <a:t>Bootstrap4.4</a:t>
            </a:r>
            <a:r>
              <a:rPr lang="zh-CN" altLang="en-US" dirty="0"/>
              <a:t>中新增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dirty="0"/>
              <a:t>允许指定一个</a:t>
            </a:r>
            <a:r>
              <a:rPr lang="en-US" altLang="zh-CN" dirty="0"/>
              <a:t>100%</a:t>
            </a:r>
            <a:r>
              <a:rPr lang="zh-CN" altLang="en-US" dirty="0"/>
              <a:t>宽度的类，直到达到指定断点为止，此后对每个较高断点应用</a:t>
            </a:r>
            <a:r>
              <a:rPr lang="en-US" altLang="zh-CN" dirty="0"/>
              <a:t>max-width</a:t>
            </a:r>
          </a:p>
          <a:p>
            <a:pPr>
              <a:lnSpc>
                <a:spcPct val="170000"/>
              </a:lnSpc>
            </a:pPr>
            <a:r>
              <a:rPr lang="en-US" altLang="zh-CN" sz="2400" dirty="0"/>
              <a:t>.container-</a:t>
            </a:r>
            <a:r>
              <a:rPr lang="en-US" altLang="zh-CN" sz="2400" dirty="0" err="1"/>
              <a:t>sm</a:t>
            </a:r>
            <a:r>
              <a:rPr lang="en-US" altLang="zh-CN" sz="2400" dirty="0"/>
              <a:t>,.container-</a:t>
            </a:r>
            <a:r>
              <a:rPr lang="en-US" altLang="zh-CN" sz="2400" dirty="0" err="1"/>
              <a:t>md,.container</a:t>
            </a:r>
            <a:r>
              <a:rPr lang="en-US" altLang="zh-CN" sz="2400" dirty="0"/>
              <a:t>-</a:t>
            </a:r>
            <a:r>
              <a:rPr lang="en-US" altLang="zh-CN" sz="2400" dirty="0" err="1"/>
              <a:t>lg,.container</a:t>
            </a:r>
            <a:r>
              <a:rPr lang="en-US" altLang="zh-CN" sz="2400" dirty="0"/>
              <a:t>-xl</a:t>
            </a:r>
            <a:r>
              <a:rPr lang="en-US" altLang="zh-CN" dirty="0"/>
              <a:t> {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width:100%;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padding-left:15px;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padding-right:15px;</a:t>
            </a:r>
          </a:p>
          <a:p>
            <a:pPr lvl="1">
              <a:lnSpc>
                <a:spcPct val="170000"/>
              </a:lnSpc>
            </a:pPr>
            <a:r>
              <a:rPr lang="en-US" altLang="zh-CN" dirty="0" err="1"/>
              <a:t>margin-left:auto</a:t>
            </a:r>
            <a:r>
              <a:rPr lang="en-US" altLang="zh-CN" dirty="0"/>
              <a:t>;</a:t>
            </a:r>
          </a:p>
          <a:p>
            <a:pPr lvl="1">
              <a:lnSpc>
                <a:spcPct val="170000"/>
              </a:lnSpc>
            </a:pPr>
            <a:r>
              <a:rPr lang="en-US" altLang="zh-CN" dirty="0" err="1"/>
              <a:t>margin-right:auto</a:t>
            </a:r>
            <a:r>
              <a:rPr lang="en-US" altLang="zh-CN" dirty="0"/>
              <a:t>;</a:t>
            </a:r>
          </a:p>
          <a:p>
            <a:pPr>
              <a:lnSpc>
                <a:spcPct val="170000"/>
              </a:lnSpc>
            </a:pPr>
            <a:r>
              <a:rPr lang="en-US" altLang="zh-CN" dirty="0"/>
              <a:t>}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FB89985-F3A1-4AFB-9836-27ED0E650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18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F0243CB-D571-4E0D-ADFB-D3F5223EB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container-</a:t>
            </a:r>
            <a:r>
              <a:rPr lang="en-US" altLang="zh-CN" sz="2800" dirty="0" err="1"/>
              <a:t>sm,container</a:t>
            </a:r>
            <a:r>
              <a:rPr lang="en-US" altLang="zh-CN" sz="2800" dirty="0"/>
              <a:t>-</a:t>
            </a:r>
            <a:r>
              <a:rPr lang="en-US" altLang="zh-CN" sz="2800" dirty="0" err="1"/>
              <a:t>md,container</a:t>
            </a:r>
            <a:r>
              <a:rPr lang="en-US" altLang="zh-CN" sz="2800" dirty="0"/>
              <a:t>-</a:t>
            </a:r>
            <a:r>
              <a:rPr lang="en-US" altLang="zh-CN" sz="2800" dirty="0" err="1"/>
              <a:t>lg,container</a:t>
            </a:r>
            <a:r>
              <a:rPr lang="en-US" altLang="zh-CN" sz="2800" dirty="0"/>
              <a:t>-xl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C23227C-366A-4E5C-95EE-6B9DC4CE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@media(min-width:576px) {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.</a:t>
            </a:r>
            <a:r>
              <a:rPr lang="en-US" altLang="zh-CN" sz="2000" dirty="0"/>
              <a:t>container-</a:t>
            </a:r>
            <a:r>
              <a:rPr lang="en-US" altLang="zh-CN" sz="2000" dirty="0" err="1"/>
              <a:t>sm,container</a:t>
            </a:r>
            <a:r>
              <a:rPr lang="en-US" altLang="zh-CN" sz="2000" dirty="0"/>
              <a:t>-</a:t>
            </a:r>
            <a:r>
              <a:rPr lang="en-US" altLang="zh-CN" sz="2000" dirty="0" err="1"/>
              <a:t>md,container</a:t>
            </a:r>
            <a:r>
              <a:rPr lang="en-US" altLang="zh-CN" sz="2000" dirty="0"/>
              <a:t>-</a:t>
            </a:r>
            <a:r>
              <a:rPr lang="en-US" altLang="zh-CN" sz="2000" dirty="0" err="1"/>
              <a:t>lg,container</a:t>
            </a:r>
            <a:r>
              <a:rPr lang="en-US" altLang="zh-CN" sz="2000" dirty="0"/>
              <a:t>-xl</a:t>
            </a:r>
            <a:r>
              <a:rPr lang="en-US" altLang="zh-CN" dirty="0"/>
              <a:t> {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max-width:540px;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40BEF33-928E-4C4D-B849-A439014F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54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container-</a:t>
            </a:r>
            <a:r>
              <a:rPr lang="en-US" altLang="zh-CN" sz="2800" dirty="0" err="1"/>
              <a:t>sm,container</a:t>
            </a:r>
            <a:r>
              <a:rPr lang="en-US" altLang="zh-CN" sz="2800" dirty="0"/>
              <a:t>-</a:t>
            </a:r>
            <a:r>
              <a:rPr lang="en-US" altLang="zh-CN" sz="2800" dirty="0" err="1"/>
              <a:t>md,container</a:t>
            </a:r>
            <a:r>
              <a:rPr lang="en-US" altLang="zh-CN" sz="2800" dirty="0"/>
              <a:t>-</a:t>
            </a:r>
            <a:r>
              <a:rPr lang="en-US" altLang="zh-CN" sz="2800" dirty="0" err="1"/>
              <a:t>lg,container</a:t>
            </a:r>
            <a:r>
              <a:rPr lang="en-US" altLang="zh-CN" sz="2800" dirty="0"/>
              <a:t>-xl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@media(min-width:768px) {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.</a:t>
            </a:r>
            <a:r>
              <a:rPr lang="en-US" altLang="zh-CN" sz="2000" dirty="0"/>
              <a:t>container-</a:t>
            </a:r>
            <a:r>
              <a:rPr lang="en-US" altLang="zh-CN" sz="2000" dirty="0" err="1"/>
              <a:t>sm,container</a:t>
            </a:r>
            <a:r>
              <a:rPr lang="en-US" altLang="zh-CN" sz="2000" dirty="0"/>
              <a:t>-</a:t>
            </a:r>
            <a:r>
              <a:rPr lang="en-US" altLang="zh-CN" sz="2000" dirty="0" err="1"/>
              <a:t>md,container</a:t>
            </a:r>
            <a:r>
              <a:rPr lang="en-US" altLang="zh-CN" sz="2000" dirty="0"/>
              <a:t>-</a:t>
            </a:r>
            <a:r>
              <a:rPr lang="en-US" altLang="zh-CN" sz="2000" dirty="0" err="1"/>
              <a:t>lg,container</a:t>
            </a:r>
            <a:r>
              <a:rPr lang="en-US" altLang="zh-CN" sz="2000" dirty="0"/>
              <a:t>-xl</a:t>
            </a:r>
            <a:r>
              <a:rPr lang="en-US" altLang="zh-CN" dirty="0"/>
              <a:t> {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max-width:720px;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8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2C219DD-9641-4862-A594-B5B8866E6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container-</a:t>
            </a:r>
            <a:r>
              <a:rPr lang="en-US" altLang="zh-CN" sz="2800" dirty="0" err="1"/>
              <a:t>sm,container</a:t>
            </a:r>
            <a:r>
              <a:rPr lang="en-US" altLang="zh-CN" sz="2800" dirty="0"/>
              <a:t>-</a:t>
            </a:r>
            <a:r>
              <a:rPr lang="en-US" altLang="zh-CN" sz="2800" dirty="0" err="1"/>
              <a:t>md,container</a:t>
            </a:r>
            <a:r>
              <a:rPr lang="en-US" altLang="zh-CN" sz="2800" dirty="0"/>
              <a:t>-</a:t>
            </a:r>
            <a:r>
              <a:rPr lang="en-US" altLang="zh-CN" sz="2800" dirty="0" err="1"/>
              <a:t>lg,container</a:t>
            </a:r>
            <a:r>
              <a:rPr lang="en-US" altLang="zh-CN" sz="2800" dirty="0"/>
              <a:t>-xl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6342AD5-73D9-4BF7-9FEF-3CF71ACF0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@media(min-width:992px) {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.</a:t>
            </a:r>
            <a:r>
              <a:rPr lang="en-US" altLang="zh-CN" sz="2000" dirty="0"/>
              <a:t>container-</a:t>
            </a:r>
            <a:r>
              <a:rPr lang="en-US" altLang="zh-CN" sz="2000" dirty="0" err="1"/>
              <a:t>sm,container</a:t>
            </a:r>
            <a:r>
              <a:rPr lang="en-US" altLang="zh-CN" sz="2000" dirty="0"/>
              <a:t>-</a:t>
            </a:r>
            <a:r>
              <a:rPr lang="en-US" altLang="zh-CN" sz="2000" dirty="0" err="1"/>
              <a:t>md,container</a:t>
            </a:r>
            <a:r>
              <a:rPr lang="en-US" altLang="zh-CN" sz="2000" dirty="0"/>
              <a:t>-</a:t>
            </a:r>
            <a:r>
              <a:rPr lang="en-US" altLang="zh-CN" sz="2000" dirty="0" err="1"/>
              <a:t>lg,container</a:t>
            </a:r>
            <a:r>
              <a:rPr lang="en-US" altLang="zh-CN" sz="2000" dirty="0"/>
              <a:t>-xl</a:t>
            </a:r>
            <a:r>
              <a:rPr lang="en-US" altLang="zh-CN" dirty="0"/>
              <a:t> {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max-width:960px;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04DAC1E-F3C6-42AB-AC89-2B1B41E3B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3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D8197AB-CBF0-4243-9F96-0812104F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container-</a:t>
            </a:r>
            <a:r>
              <a:rPr lang="en-US" altLang="zh-CN" sz="2800" dirty="0" err="1"/>
              <a:t>sm,container</a:t>
            </a:r>
            <a:r>
              <a:rPr lang="en-US" altLang="zh-CN" sz="2800" dirty="0"/>
              <a:t>-</a:t>
            </a:r>
            <a:r>
              <a:rPr lang="en-US" altLang="zh-CN" sz="2800" dirty="0" err="1"/>
              <a:t>md,container</a:t>
            </a:r>
            <a:r>
              <a:rPr lang="en-US" altLang="zh-CN" sz="2800" dirty="0"/>
              <a:t>-</a:t>
            </a:r>
            <a:r>
              <a:rPr lang="en-US" altLang="zh-CN" sz="2800" dirty="0" err="1"/>
              <a:t>lg,container</a:t>
            </a:r>
            <a:r>
              <a:rPr lang="en-US" altLang="zh-CN" sz="2800" dirty="0"/>
              <a:t>-xl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8AAEBED-0FD0-490B-8291-6E2F380F3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8F8C3364-4EB1-41AC-A01A-97AAB391E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@media(min-width:1200px) {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.</a:t>
            </a:r>
            <a:r>
              <a:rPr lang="en-US" altLang="zh-CN" sz="2000" dirty="0"/>
              <a:t>container-</a:t>
            </a:r>
            <a:r>
              <a:rPr lang="en-US" altLang="zh-CN" sz="2000" dirty="0" err="1"/>
              <a:t>sm,container</a:t>
            </a:r>
            <a:r>
              <a:rPr lang="en-US" altLang="zh-CN" sz="2000" dirty="0"/>
              <a:t>-</a:t>
            </a:r>
            <a:r>
              <a:rPr lang="en-US" altLang="zh-CN" sz="2000" dirty="0" err="1"/>
              <a:t>md,container</a:t>
            </a:r>
            <a:r>
              <a:rPr lang="en-US" altLang="zh-CN" sz="2000" dirty="0"/>
              <a:t>-</a:t>
            </a:r>
            <a:r>
              <a:rPr lang="en-US" altLang="zh-CN" sz="2000" dirty="0" err="1"/>
              <a:t>lg,container</a:t>
            </a:r>
            <a:r>
              <a:rPr lang="en-US" altLang="zh-CN" sz="2000" dirty="0"/>
              <a:t>-xl</a:t>
            </a:r>
            <a:r>
              <a:rPr lang="en-US" altLang="zh-CN" dirty="0"/>
              <a:t> {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max-width:1140px;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6489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容器例子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13693997-F4CE-450B-B835-14C0EDE5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border</a:t>
            </a:r>
            <a:r>
              <a:rPr lang="zh-CN" altLang="en-US" sz="1600" dirty="0"/>
              <a:t>、</a:t>
            </a:r>
            <a:r>
              <a:rPr lang="en-US" altLang="zh-CN" sz="1600" dirty="0"/>
              <a:t>py-2</a:t>
            </a:r>
            <a:r>
              <a:rPr lang="zh-CN" altLang="en-US" sz="1600" dirty="0"/>
              <a:t>、</a:t>
            </a:r>
            <a:r>
              <a:rPr lang="en-US" altLang="zh-CN" sz="1600" dirty="0" err="1"/>
              <a:t>bg</a:t>
            </a:r>
            <a:r>
              <a:rPr lang="en-US" altLang="zh-CN" sz="1600" dirty="0"/>
              <a:t>-light</a:t>
            </a:r>
            <a:r>
              <a:rPr lang="zh-CN" altLang="en-US" sz="1600" dirty="0"/>
              <a:t>为</a:t>
            </a:r>
            <a:r>
              <a:rPr lang="en-US" altLang="zh-CN" sz="1600" dirty="0"/>
              <a:t>Bootstrap</a:t>
            </a:r>
            <a:r>
              <a:rPr lang="zh-CN" altLang="en-US" sz="1600" dirty="0"/>
              <a:t>中定义的样式名称，分别设置容器边框、上下内边距和背景色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0417571-5E0F-4224-81DA-288F2A841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649" y="2860929"/>
            <a:ext cx="4164359" cy="382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11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17269A0-9E3C-4BA4-BDD8-C0E811F99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FE307C4-6EEE-4260-A437-6473ED3D7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响应式布局依靠网格系统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Bootstrap4</a:t>
            </a:r>
            <a:r>
              <a:rPr lang="zh-CN" altLang="en-US" dirty="0"/>
              <a:t>中响应尺寸从</a:t>
            </a:r>
            <a:r>
              <a:rPr lang="en-US" altLang="zh-CN" dirty="0"/>
              <a:t>4</a:t>
            </a:r>
            <a:r>
              <a:rPr lang="zh-CN" altLang="en-US" dirty="0"/>
              <a:t>个增加到</a:t>
            </a:r>
            <a:r>
              <a:rPr lang="en-US" altLang="zh-CN" dirty="0"/>
              <a:t>5</a:t>
            </a:r>
            <a:r>
              <a:rPr lang="zh-CN" altLang="en-US" dirty="0" smtClean="0"/>
              <a:t>个</a:t>
            </a:r>
            <a:endParaRPr lang="en-US" altLang="zh-CN" dirty="0" smtClean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AD4B5AD-5075-4DEB-AC94-5561B3628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00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3DCC70B-1DBA-49CA-A226-B23F27A2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容器例子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E50A43D-A6C0-4A6D-B99C-370090A49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0E1DB72C-04E2-458D-8FC4-ED5A7FF1F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浏览器窗口</a:t>
            </a:r>
            <a:r>
              <a:rPr lang="en-US" altLang="zh-CN" dirty="0"/>
              <a:t>&gt;=1200px</a:t>
            </a:r>
            <a:r>
              <a:rPr lang="zh-CN" altLang="en-US" dirty="0"/>
              <a:t>时：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8AAA65C-CE51-487C-97D5-DEE2FE901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97813"/>
            <a:ext cx="12192000" cy="228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27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013CA15-8BAD-4798-9B18-51E7202DC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容器例子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893817F8-96F0-4FB7-90AA-925E9AE1C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C6294F15-CCBD-4D18-9C34-92E92AC3E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992px&lt;=</a:t>
            </a:r>
            <a:r>
              <a:rPr lang="zh-CN" altLang="en-US" dirty="0"/>
              <a:t>浏览器窗口</a:t>
            </a:r>
            <a:r>
              <a:rPr lang="en-US" altLang="zh-CN" dirty="0"/>
              <a:t>&lt;=1200px</a:t>
            </a:r>
            <a:r>
              <a:rPr lang="zh-CN" altLang="en-US" dirty="0"/>
              <a:t>时：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6DA2C90-22D0-4E07-9960-3ABA7D6AD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14" y="3324225"/>
            <a:ext cx="97440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06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0F92C3F-D895-4B16-AC62-178F2EF0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容器例子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72FF0FE-34E9-4B3A-9EC3-1B2AB642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768px&lt;=</a:t>
            </a:r>
            <a:r>
              <a:rPr lang="zh-CN" altLang="en-US" dirty="0"/>
              <a:t>浏览器窗口</a:t>
            </a:r>
            <a:r>
              <a:rPr lang="en-US" altLang="zh-CN" dirty="0"/>
              <a:t>&lt;=992px</a:t>
            </a:r>
            <a:r>
              <a:rPr lang="zh-CN" altLang="en-US" dirty="0"/>
              <a:t>时：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A87F770-417D-422A-A948-E5AC29956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192051F8-47DF-43A5-8A0A-A46077565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62" y="3333750"/>
            <a:ext cx="761047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51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69B35B0-80AB-4B7D-A99C-24A858ED3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容器例子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A4E0CDE-F97C-4C24-9AB9-4801A69EF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576px&lt;=</a:t>
            </a:r>
            <a:r>
              <a:rPr lang="zh-CN" altLang="en-US" dirty="0"/>
              <a:t>浏览器窗口</a:t>
            </a:r>
            <a:r>
              <a:rPr lang="en-US" altLang="zh-CN" dirty="0"/>
              <a:t>&lt;=768px</a:t>
            </a:r>
            <a:r>
              <a:rPr lang="zh-CN" altLang="en-US" dirty="0"/>
              <a:t>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浏览器窗口</a:t>
            </a:r>
            <a:r>
              <a:rPr lang="en-US" altLang="zh-CN" dirty="0"/>
              <a:t>&lt;576px</a:t>
            </a:r>
            <a:r>
              <a:rPr lang="zh-CN" altLang="en-US" dirty="0"/>
              <a:t>时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969FDCF-0B8C-44C0-B3D0-AFA89552C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28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BAB4783-134C-4065-84A2-58867D6DE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布局容器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响应断点</a:t>
            </a:r>
            <a:endParaRPr lang="en-US" altLang="zh-CN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z-index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堆叠样式属性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09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AE8993F-198A-4B33-BBA8-393531A9F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响应</a:t>
            </a:r>
            <a:r>
              <a:rPr lang="zh-CN" altLang="en-US" dirty="0" smtClean="0"/>
              <a:t>断点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F6C460F-014A-4CA4-B191-58AA14A1A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8091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r>
              <a:rPr lang="en-US" altLang="zh-CN" dirty="0"/>
              <a:t>Bootstrap</a:t>
            </a:r>
            <a:r>
              <a:rPr lang="zh-CN" altLang="en-US" dirty="0"/>
              <a:t>主要使用源</a:t>
            </a:r>
            <a:r>
              <a:rPr lang="en-US" altLang="zh-CN" dirty="0"/>
              <a:t>Sass</a:t>
            </a:r>
            <a:r>
              <a:rPr lang="zh-CN" altLang="en-US" dirty="0"/>
              <a:t>文件中媒体查询范围（或断点）处理布局、栅格系统和组件：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超小设备</a:t>
            </a:r>
            <a:r>
              <a:rPr lang="en-US" altLang="zh-CN" dirty="0"/>
              <a:t>(</a:t>
            </a:r>
            <a:r>
              <a:rPr lang="en-US" altLang="zh-CN" dirty="0" err="1"/>
              <a:t>xs</a:t>
            </a:r>
            <a:r>
              <a:rPr lang="en-US" altLang="zh-CN" dirty="0"/>
              <a:t>, &lt;</a:t>
            </a:r>
            <a:r>
              <a:rPr lang="en-US" altLang="zh-CN" dirty="0" smtClean="0"/>
              <a:t>576px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en-US" altLang="zh-CN" dirty="0" err="1"/>
              <a:t>xs</a:t>
            </a:r>
            <a:r>
              <a:rPr lang="zh-CN" altLang="en-US" dirty="0"/>
              <a:t>没有媒体查询，因为它在</a:t>
            </a:r>
            <a:r>
              <a:rPr lang="en-US" altLang="zh-CN" dirty="0"/>
              <a:t>Bootstrap</a:t>
            </a:r>
            <a:r>
              <a:rPr lang="zh-CN" altLang="en-US" dirty="0"/>
              <a:t>中是默认的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小型设备（</a:t>
            </a:r>
            <a:r>
              <a:rPr lang="en-US" altLang="zh-CN" dirty="0" err="1"/>
              <a:t>sm</a:t>
            </a:r>
            <a:r>
              <a:rPr lang="en-US" altLang="zh-CN" dirty="0"/>
              <a:t>, 576px</a:t>
            </a:r>
            <a:r>
              <a:rPr lang="zh-CN" altLang="en-US" dirty="0"/>
              <a:t>及以上）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en-US" altLang="zh-CN" dirty="0"/>
              <a:t>@media(min-width:576px){…}</a:t>
            </a:r>
          </a:p>
          <a:p>
            <a:pPr>
              <a:lnSpc>
                <a:spcPct val="160000"/>
              </a:lnSpc>
            </a:pPr>
            <a:r>
              <a:rPr lang="zh-CN" altLang="en-US" dirty="0"/>
              <a:t>中型设备（</a:t>
            </a:r>
            <a:r>
              <a:rPr lang="en-US" altLang="zh-CN" dirty="0"/>
              <a:t>md, 768px</a:t>
            </a:r>
            <a:r>
              <a:rPr lang="zh-CN" altLang="en-US" dirty="0"/>
              <a:t>及以上）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en-US" altLang="zh-CN" dirty="0"/>
              <a:t>@media(min-width:768px){…}</a:t>
            </a:r>
            <a:endParaRPr lang="zh-CN" altLang="en-US" dirty="0"/>
          </a:p>
          <a:p>
            <a:pPr>
              <a:lnSpc>
                <a:spcPct val="160000"/>
              </a:lnSpc>
            </a:pPr>
            <a:r>
              <a:rPr lang="zh-CN" altLang="en-US" dirty="0"/>
              <a:t>大型设备（</a:t>
            </a:r>
            <a:r>
              <a:rPr lang="en-US" altLang="zh-CN" dirty="0"/>
              <a:t>lg, 992px</a:t>
            </a:r>
            <a:r>
              <a:rPr lang="zh-CN" altLang="en-US" dirty="0"/>
              <a:t>及以上）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en-US" altLang="zh-CN" dirty="0"/>
              <a:t>@media(min-width:992px){…}</a:t>
            </a:r>
            <a:endParaRPr lang="zh-CN" altLang="en-US" dirty="0"/>
          </a:p>
          <a:p>
            <a:pPr>
              <a:lnSpc>
                <a:spcPct val="160000"/>
              </a:lnSpc>
            </a:pPr>
            <a:r>
              <a:rPr lang="zh-CN" altLang="en-US" dirty="0"/>
              <a:t>超大型设备（</a:t>
            </a:r>
            <a:r>
              <a:rPr lang="en-US" altLang="zh-CN" dirty="0"/>
              <a:t>xl, 1200px</a:t>
            </a:r>
            <a:r>
              <a:rPr lang="zh-CN" altLang="en-US" dirty="0"/>
              <a:t>及以上）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en-US" altLang="zh-CN" dirty="0"/>
              <a:t>@media(min-width:1200px){…}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3810607-5C3E-44FE-9241-6CE4087A2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83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BAB4783-134C-4065-84A2-58867D6DE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布局容器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响应断点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z-index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堆叠样式属性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04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2F80882-6AF8-4DDE-AA22-BD0BBD56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z-index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8522157-6B25-4943-B6E0-748A05DDE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95496"/>
            <a:ext cx="9613861" cy="452112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zh-CN" altLang="en-US" dirty="0"/>
              <a:t>指定一个元素的堆叠顺序，相应的标度：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en-US" altLang="zh-CN" dirty="0"/>
              <a:t>$</a:t>
            </a:r>
            <a:r>
              <a:rPr lang="en-US" altLang="zh-CN" dirty="0" err="1"/>
              <a:t>zindex</a:t>
            </a:r>
            <a:r>
              <a:rPr lang="en-US" altLang="zh-CN" dirty="0"/>
              <a:t>-dropdown:			1000!	default;</a:t>
            </a:r>
          </a:p>
          <a:p>
            <a:pPr lvl="1">
              <a:lnSpc>
                <a:spcPct val="160000"/>
              </a:lnSpc>
            </a:pPr>
            <a:r>
              <a:rPr lang="en-US" altLang="zh-CN" dirty="0"/>
              <a:t>$</a:t>
            </a:r>
            <a:r>
              <a:rPr lang="en-US" altLang="zh-CN" dirty="0" err="1"/>
              <a:t>zindex</a:t>
            </a:r>
            <a:r>
              <a:rPr lang="en-US" altLang="zh-CN" dirty="0"/>
              <a:t>-sticky:				1020!	default;</a:t>
            </a:r>
          </a:p>
          <a:p>
            <a:pPr lvl="1">
              <a:lnSpc>
                <a:spcPct val="160000"/>
              </a:lnSpc>
            </a:pPr>
            <a:r>
              <a:rPr lang="en-US" altLang="zh-CN" dirty="0"/>
              <a:t>$</a:t>
            </a:r>
            <a:r>
              <a:rPr lang="en-US" altLang="zh-CN" dirty="0" err="1"/>
              <a:t>zindex</a:t>
            </a:r>
            <a:r>
              <a:rPr lang="en-US" altLang="zh-CN" dirty="0"/>
              <a:t>-fixed:				1030!	default;</a:t>
            </a:r>
          </a:p>
          <a:p>
            <a:pPr lvl="1">
              <a:lnSpc>
                <a:spcPct val="160000"/>
              </a:lnSpc>
            </a:pPr>
            <a:r>
              <a:rPr lang="en-US" altLang="zh-CN" dirty="0"/>
              <a:t>$</a:t>
            </a:r>
            <a:r>
              <a:rPr lang="en-US" altLang="zh-CN" dirty="0" err="1"/>
              <a:t>zindex</a:t>
            </a:r>
            <a:r>
              <a:rPr lang="en-US" altLang="zh-CN" dirty="0"/>
              <a:t>-modal-backdrop:			1040!	default; </a:t>
            </a:r>
          </a:p>
          <a:p>
            <a:pPr lvl="1">
              <a:lnSpc>
                <a:spcPct val="160000"/>
              </a:lnSpc>
            </a:pPr>
            <a:r>
              <a:rPr lang="en-US" altLang="zh-CN" dirty="0"/>
              <a:t>$</a:t>
            </a:r>
            <a:r>
              <a:rPr lang="en-US" altLang="zh-CN" dirty="0" err="1"/>
              <a:t>zindex</a:t>
            </a:r>
            <a:r>
              <a:rPr lang="en-US" altLang="zh-CN" dirty="0"/>
              <a:t>-modal:				1050!	default; </a:t>
            </a:r>
          </a:p>
          <a:p>
            <a:pPr lvl="1">
              <a:lnSpc>
                <a:spcPct val="160000"/>
              </a:lnSpc>
            </a:pPr>
            <a:r>
              <a:rPr lang="en-US" altLang="zh-CN" dirty="0"/>
              <a:t>$</a:t>
            </a:r>
            <a:r>
              <a:rPr lang="en-US" altLang="zh-CN" dirty="0" err="1"/>
              <a:t>zindex</a:t>
            </a:r>
            <a:r>
              <a:rPr lang="en-US" altLang="zh-CN" dirty="0"/>
              <a:t>-popover:				1060!	default; </a:t>
            </a:r>
          </a:p>
          <a:p>
            <a:pPr lvl="1">
              <a:lnSpc>
                <a:spcPct val="160000"/>
              </a:lnSpc>
            </a:pPr>
            <a:r>
              <a:rPr lang="en-US" altLang="zh-CN" dirty="0"/>
              <a:t>$</a:t>
            </a:r>
            <a:r>
              <a:rPr lang="en-US" altLang="zh-CN" dirty="0" err="1"/>
              <a:t>zindex</a:t>
            </a:r>
            <a:r>
              <a:rPr lang="en-US" altLang="zh-CN" dirty="0"/>
              <a:t>-tooltips:				1070!	default;</a:t>
            </a:r>
          </a:p>
          <a:p>
            <a:pPr>
              <a:lnSpc>
                <a:spcPct val="160000"/>
              </a:lnSpc>
            </a:pPr>
            <a:r>
              <a:rPr lang="zh-CN" altLang="en-US" dirty="0"/>
              <a:t>不推荐自定义</a:t>
            </a:r>
            <a:r>
              <a:rPr lang="en-US" altLang="zh-CN" dirty="0"/>
              <a:t>z-index</a:t>
            </a:r>
            <a:r>
              <a:rPr lang="zh-CN" altLang="en-US" dirty="0"/>
              <a:t>，如果改变一个，可能需要改变所有的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3866AA9-5663-4C79-BAFC-3E9A2E02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4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24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布局基础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网格系统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案例：电商网站商品展示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52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网格系统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通过</a:t>
            </a:r>
            <a:r>
              <a:rPr lang="en-US" altLang="zh-CN" dirty="0"/>
              <a:t>12</a:t>
            </a:r>
            <a:r>
              <a:rPr lang="zh-CN" altLang="en-US" dirty="0"/>
              <a:t>列系统、</a:t>
            </a:r>
            <a:r>
              <a:rPr lang="en-US" altLang="zh-CN" dirty="0"/>
              <a:t>5</a:t>
            </a:r>
            <a:r>
              <a:rPr lang="zh-CN" altLang="en-US" dirty="0"/>
              <a:t>种响应尺寸、</a:t>
            </a:r>
            <a:r>
              <a:rPr lang="en-US" altLang="zh-CN" dirty="0"/>
              <a:t>Sass</a:t>
            </a:r>
            <a:r>
              <a:rPr lang="zh-CN" altLang="en-US" dirty="0"/>
              <a:t>变量和</a:t>
            </a:r>
            <a:r>
              <a:rPr lang="en-US" altLang="zh-CN" dirty="0" err="1"/>
              <a:t>mixin</a:t>
            </a:r>
            <a:r>
              <a:rPr lang="zh-CN" altLang="en-US" dirty="0"/>
              <a:t>、数十个预定义类创建各种形状和尺寸的布局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工作</a:t>
            </a:r>
            <a:r>
              <a:rPr lang="zh-CN" altLang="en-US" dirty="0" smtClean="0"/>
              <a:t>原理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每</a:t>
            </a:r>
            <a:r>
              <a:rPr lang="zh-CN" altLang="en-US" dirty="0" smtClean="0"/>
              <a:t>一行需要</a:t>
            </a:r>
            <a:r>
              <a:rPr lang="zh-CN" altLang="en-US" dirty="0"/>
              <a:t>放在设置了</a:t>
            </a:r>
            <a:r>
              <a:rPr lang="en-US" altLang="zh-CN" dirty="0"/>
              <a:t>container</a:t>
            </a:r>
            <a:r>
              <a:rPr lang="zh-CN" altLang="en-US" dirty="0"/>
              <a:t>类或</a:t>
            </a:r>
            <a:r>
              <a:rPr lang="en-US" altLang="zh-CN" dirty="0"/>
              <a:t>container-fluid</a:t>
            </a:r>
            <a:r>
              <a:rPr lang="zh-CN" altLang="en-US" dirty="0"/>
              <a:t>类的容器中，以便自动设置外边距和内边</a:t>
            </a:r>
            <a:r>
              <a:rPr lang="zh-CN" altLang="en-US" dirty="0" smtClean="0"/>
              <a:t>距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4</a:t>
            </a:r>
            <a:r>
              <a:rPr lang="zh-CN" altLang="en-US" dirty="0"/>
              <a:t>最大的区别在于</a:t>
            </a:r>
            <a:r>
              <a:rPr lang="en-US" altLang="zh-CN" dirty="0"/>
              <a:t>4</a:t>
            </a:r>
            <a:r>
              <a:rPr lang="zh-CN" altLang="en-US" dirty="0"/>
              <a:t>使用</a:t>
            </a:r>
            <a:r>
              <a:rPr lang="en-US" altLang="zh-CN" dirty="0"/>
              <a:t>flexbox</a:t>
            </a:r>
            <a:r>
              <a:rPr lang="zh-CN" altLang="en-US" dirty="0"/>
              <a:t>而不是浮动；</a:t>
            </a:r>
            <a:r>
              <a:rPr lang="en-US" altLang="zh-CN" dirty="0"/>
              <a:t>flexbox</a:t>
            </a:r>
            <a:r>
              <a:rPr lang="zh-CN" altLang="en-US" dirty="0"/>
              <a:t>的一大优势是没有指定宽度的网格列将自动设置为等宽与等高列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21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布局基础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网格系统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案例：电商网站商品展示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79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3C667AC-874A-4335-A078-625D6FD5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网格示例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11FA5C5-CA9C-4F2D-8F82-8C7315C61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54A74BC-5CF3-437B-AAF6-61E2CCFE5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39" y="2060829"/>
            <a:ext cx="3581781" cy="456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9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062F04A-DE6C-4672-B70C-CA4B908E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网格示例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FBCA017-56BF-48CB-B142-C6DF74C7C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47962"/>
            <a:ext cx="10934700" cy="1362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93F9DAD-20EF-4CF4-9487-6A236491F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DE8520B-8717-4EB6-AD60-73CAD892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网格示例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13D46B6-523B-4E33-BFA9-30124D01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网格系统表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xmlns="" id="{F3F73FED-DB7B-4E93-94B4-A9A849852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968677"/>
              </p:ext>
            </p:extLst>
          </p:nvPr>
        </p:nvGraphicFramePr>
        <p:xfrm>
          <a:off x="1007872" y="2926418"/>
          <a:ext cx="8128002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96893780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170406688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85821383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423376035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378752770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1489845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超小屏幕设备（</a:t>
                      </a:r>
                      <a:r>
                        <a:rPr lang="en-US" altLang="zh-CN" sz="1200" dirty="0"/>
                        <a:t>&lt;576px</a:t>
                      </a:r>
                      <a:r>
                        <a:rPr lang="zh-CN" altLang="en-US" sz="1200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小心屏幕设备（</a:t>
                      </a:r>
                      <a:r>
                        <a:rPr lang="en-US" altLang="zh-CN" sz="1200" dirty="0"/>
                        <a:t>&gt;=576px</a:t>
                      </a:r>
                      <a:r>
                        <a:rPr lang="zh-CN" altLang="en-US" sz="1200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中心屏幕设备（</a:t>
                      </a:r>
                      <a:r>
                        <a:rPr lang="en-US" altLang="zh-CN" sz="1200" dirty="0"/>
                        <a:t>&gt;=768px</a:t>
                      </a:r>
                      <a:r>
                        <a:rPr lang="zh-CN" altLang="en-US" sz="1200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大型屏幕设备（</a:t>
                      </a:r>
                      <a:r>
                        <a:rPr lang="en-US" altLang="zh-CN" sz="1200" dirty="0"/>
                        <a:t>&gt;=992px</a:t>
                      </a:r>
                      <a:r>
                        <a:rPr lang="zh-CN" altLang="en-US" sz="1200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超大型屏幕设备（</a:t>
                      </a:r>
                      <a:r>
                        <a:rPr lang="en-US" altLang="zh-CN" sz="1200" dirty="0"/>
                        <a:t>&gt;=1200px</a:t>
                      </a:r>
                      <a:r>
                        <a:rPr lang="zh-CN" altLang="en-US" sz="1200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66615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容器最大宽度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None(auto)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540px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720px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960px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1140px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6679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类前缀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.col-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.col-</a:t>
                      </a:r>
                      <a:r>
                        <a:rPr lang="en-US" altLang="zh-CN" dirty="0" err="1"/>
                        <a:t>sm</a:t>
                      </a:r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.col-md-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.col-lg-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.col-xl-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7220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列数量和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73335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间隙宽度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altLang="zh-CN" dirty="0"/>
                        <a:t>30px</a:t>
                      </a:r>
                      <a:r>
                        <a:rPr lang="zh-CN" altLang="en-US" dirty="0"/>
                        <a:t>（列两侧分别</a:t>
                      </a:r>
                      <a:r>
                        <a:rPr lang="en-US" altLang="zh-CN" dirty="0" smtClean="0"/>
                        <a:t>15px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93654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可嵌套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2842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列排序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92304038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0FF3CA0-3BF4-4D11-A1A0-258D1B7B3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91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自动布局列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9E57695-B86F-4A98-BE3F-D45B20A82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等宽列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D22C767-F32E-429F-99FC-A9FB44F8F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35" y="2803969"/>
            <a:ext cx="4233482" cy="39168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00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C61408E-6658-4142-BEFE-1482941D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自动布局列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49AE979C-48F1-4301-98B5-35FCF5968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r>
              <a:rPr lang="zh-CN" altLang="en-US" dirty="0"/>
              <a:t>等宽列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536589D9-0100-4543-885A-D349E429E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2847975"/>
            <a:ext cx="10953750" cy="11620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CF743C6-855D-4F47-9069-072CB7B33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25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55BB016-6F6B-41CE-8625-52CB0F0C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自动布局列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C14FB6D-4C28-42F5-A87F-12447014A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等宽多</a:t>
            </a:r>
            <a:r>
              <a:rPr lang="zh-CN" altLang="en-US" dirty="0" smtClean="0"/>
              <a:t>行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9168863-6BAD-4BD2-88AA-EDA0F820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43" y="2727960"/>
            <a:ext cx="5838825" cy="3962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5CD79BF8-4D05-429C-BDD9-4DA29EBCA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05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68B653A-73A0-4A80-A33B-17E91BA9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自动布局列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460158B-7374-4964-89EE-D0E0E6150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971800"/>
            <a:ext cx="10934700" cy="91440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9347779E-1271-46C2-93B3-8FFB4A0F6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r>
              <a:rPr lang="zh-CN" altLang="en-US" dirty="0"/>
              <a:t>等宽多行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D356AA1D-A72A-42ED-AEE4-14E3B5946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08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C45C9C9-82C7-45FE-AECE-78F7AE7F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自动列布局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032414C-02D6-4A5B-BA79-293B7767C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设置一个列宽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7CCFF8E-D8CA-482B-AA32-1E5E3492E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526" y="2132647"/>
            <a:ext cx="5857875" cy="45434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89E58E52-EA21-42B0-9629-AEA04988C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888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FB8EAF3-543C-4C2F-B021-A7134DBE2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自动列布局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6C2FCCB-9F54-4164-BB8A-FB3703982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设置一个列宽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52724CA-1D61-4EDE-8107-F0ED9D754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2995612"/>
            <a:ext cx="10991850" cy="8667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6127287C-5F43-46ED-AC47-12EEC6BAF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09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CB3025F-FB54-47E1-9F90-1B55C70B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自动列布局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6E53268-0C61-45D6-A10E-9A09DC2BD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可变宽度内容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根据其内容的自然宽度调整列的大小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5B9110F-CEC8-4F33-A379-A421AEEE2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889" y="3429000"/>
            <a:ext cx="5859120" cy="32918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E55DD4-2F7C-43EE-9C32-17AF0FF05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39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BAB4783-134C-4065-84A2-58867D6DE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布局容器</a:t>
            </a:r>
            <a:endParaRPr lang="en-US" altLang="zh-CN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响应断点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z-index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堆叠样式属性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36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2D75FCD-359B-46E5-B3C1-904285AF3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自动列布局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8DC393F-B9C8-47BE-9C34-103F87E08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可变宽度内容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屏幕</a:t>
            </a:r>
            <a:r>
              <a:rPr lang="en-US" altLang="zh-CN" dirty="0"/>
              <a:t>&gt;=992px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768px&lt;=</a:t>
            </a:r>
            <a:r>
              <a:rPr lang="zh-CN" altLang="en-US" dirty="0"/>
              <a:t>屏幕</a:t>
            </a:r>
            <a:r>
              <a:rPr lang="en-US" altLang="zh-CN" dirty="0"/>
              <a:t>&lt;=992px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FE77948-3F68-451E-8C75-90464E443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34" y="3561221"/>
            <a:ext cx="11010900" cy="895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7A5C0F2-0659-4C0B-93E0-CA95F5DC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92" y="5273798"/>
            <a:ext cx="6886575" cy="876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C6BF3AA-DB1B-438E-BB4E-C242AA16B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63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906399E-C2B6-4FB7-8425-EAEA4D6D5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响应式网格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E5E702D-0FF8-4B6B-A526-E20DF2562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提供五种预定义类：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/>
              <a:t>超小型</a:t>
            </a:r>
            <a:r>
              <a:rPr lang="en-US" altLang="zh-CN" smtClean="0"/>
              <a:t>col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小型</a:t>
            </a:r>
            <a:r>
              <a:rPr lang="en-US" altLang="zh-CN" dirty="0"/>
              <a:t>col-</a:t>
            </a:r>
            <a:r>
              <a:rPr lang="en-US" altLang="zh-CN" dirty="0" err="1"/>
              <a:t>sm</a:t>
            </a:r>
            <a:r>
              <a:rPr lang="en-US" altLang="zh-CN" dirty="0"/>
              <a:t>-*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中型</a:t>
            </a:r>
            <a:r>
              <a:rPr lang="en-US" altLang="zh-CN" dirty="0"/>
              <a:t>col-md-*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大型</a:t>
            </a:r>
            <a:r>
              <a:rPr lang="en-US" altLang="zh-CN" dirty="0"/>
              <a:t>col-lg-*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超大型</a:t>
            </a:r>
            <a:r>
              <a:rPr lang="en-US" altLang="zh-CN" dirty="0"/>
              <a:t>col-xl-*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D5427C5-7CB3-4320-8E7A-6262567D4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084" y="2447734"/>
            <a:ext cx="5867400" cy="4181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5190896C-C23A-405D-AA57-8EC36C34B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8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268A42A-54A1-4A30-9D01-950301EA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响应式网格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085AF84-6391-4CAC-AB08-A375865E2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&gt;=768px</a:t>
            </a:r>
            <a:r>
              <a:rPr lang="zh-CN" altLang="en-US" dirty="0"/>
              <a:t>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DEFD49C-4931-477E-8F57-2B595B751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3000375"/>
            <a:ext cx="10915650" cy="8572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73075DBD-1982-44B0-B7A4-13BEC39FB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37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91B21AF-4E1E-4FEA-AF60-C01B9669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响应式网格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BEB4F6B-8E8B-4E22-8AE4-89D45F62D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523" y="2179701"/>
            <a:ext cx="5838825" cy="44005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66A10E4-81C8-4187-B5AE-8845A584E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40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EAB370-A598-4031-96D8-D9B3EB3A9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响应式网格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985D167-DB13-41A8-B5C3-5F4575951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&lt;768px</a:t>
            </a:r>
            <a:r>
              <a:rPr lang="zh-CN" altLang="en-US" dirty="0"/>
              <a:t>时：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第一个</a:t>
            </a:r>
            <a:r>
              <a:rPr lang="en-US" altLang="zh-CN" dirty="0"/>
              <a:t>row</a:t>
            </a:r>
            <a:r>
              <a:rPr lang="zh-CN" altLang="en-US" dirty="0"/>
              <a:t>内，两个列分别应用</a:t>
            </a:r>
            <a:r>
              <a:rPr lang="en-US" altLang="zh-CN" dirty="0"/>
              <a:t>col-12</a:t>
            </a:r>
            <a:r>
              <a:rPr lang="zh-CN" altLang="en-US" dirty="0"/>
              <a:t>和</a:t>
            </a:r>
            <a:r>
              <a:rPr lang="en-US" altLang="zh-CN" dirty="0"/>
              <a:t>col-6</a:t>
            </a:r>
            <a:r>
              <a:rPr lang="zh-CN" altLang="en-US" dirty="0"/>
              <a:t>，每列宽度分别为</a:t>
            </a:r>
            <a:r>
              <a:rPr lang="en-US" altLang="zh-CN" dirty="0"/>
              <a:t>100%</a:t>
            </a:r>
            <a:r>
              <a:rPr lang="zh-CN" altLang="en-US" dirty="0"/>
              <a:t>和</a:t>
            </a:r>
            <a:r>
              <a:rPr lang="en-US" altLang="zh-CN" dirty="0"/>
              <a:t>50%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第二个</a:t>
            </a:r>
            <a:r>
              <a:rPr lang="en-US" altLang="zh-CN" dirty="0"/>
              <a:t>row</a:t>
            </a:r>
            <a:r>
              <a:rPr lang="zh-CN" altLang="en-US" dirty="0"/>
              <a:t>内，三个列都应用</a:t>
            </a:r>
            <a:r>
              <a:rPr lang="en-US" altLang="zh-CN" dirty="0"/>
              <a:t>col-6</a:t>
            </a:r>
            <a:r>
              <a:rPr lang="zh-CN" altLang="en-US" dirty="0"/>
              <a:t>，每列宽度为</a:t>
            </a:r>
            <a:r>
              <a:rPr lang="en-US" altLang="zh-CN" dirty="0"/>
              <a:t>50%</a:t>
            </a:r>
            <a:r>
              <a:rPr lang="zh-CN" altLang="en-US" dirty="0"/>
              <a:t>，第三列放不下则另起一行显示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&gt;=768px</a:t>
            </a:r>
            <a:r>
              <a:rPr lang="zh-CN" altLang="en-US" dirty="0"/>
              <a:t>时：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第一个</a:t>
            </a:r>
            <a:r>
              <a:rPr lang="en-US" altLang="zh-CN" dirty="0"/>
              <a:t>row</a:t>
            </a:r>
            <a:r>
              <a:rPr lang="zh-CN" altLang="en-US" dirty="0"/>
              <a:t>内分别应用</a:t>
            </a:r>
            <a:r>
              <a:rPr lang="en-US" altLang="zh-CN" dirty="0"/>
              <a:t>col-md-8</a:t>
            </a:r>
            <a:r>
              <a:rPr lang="zh-CN" altLang="en-US" dirty="0"/>
              <a:t>和</a:t>
            </a:r>
            <a:r>
              <a:rPr lang="en-US" altLang="zh-CN" dirty="0"/>
              <a:t>col-md-4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第二个</a:t>
            </a:r>
            <a:r>
              <a:rPr lang="en-US" altLang="zh-CN" dirty="0"/>
              <a:t>row</a:t>
            </a:r>
            <a:r>
              <a:rPr lang="zh-CN" altLang="en-US" dirty="0"/>
              <a:t>内都应用</a:t>
            </a:r>
            <a:r>
              <a:rPr lang="en-US" altLang="zh-CN" dirty="0"/>
              <a:t>col-md-6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657C24D-01A3-48A7-A417-B8B09054C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" y="6000750"/>
            <a:ext cx="10934700" cy="8572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73FC6D5-2794-47BD-A392-580742B8F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31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55ADDB9-B02A-4093-816F-219DE421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539CF51-10EB-4E5A-B980-16DD07861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没定义</a:t>
            </a:r>
            <a:r>
              <a:rPr lang="en-US" altLang="zh-CN" dirty="0"/>
              <a:t>order-*</a:t>
            </a:r>
            <a:r>
              <a:rPr lang="zh-CN" altLang="en-US" dirty="0"/>
              <a:t>类的默认排在最前面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941FDA1-32F3-414F-96CA-D92730BFE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41" y="2882075"/>
            <a:ext cx="4070223" cy="26449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96CED47-CE66-4D25-B76A-60EE884B4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12" y="5936189"/>
            <a:ext cx="10982325" cy="6667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FA9B5FD-8F6C-4C11-AEA3-33440C21A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87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7E4AFA2-8FB7-4983-B112-59044E3B7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重排序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A24DE68-DCC2-4E59-9BE0-16F8350F9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39" y="2213991"/>
            <a:ext cx="6524625" cy="3600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DA342F3-026B-4DDE-9117-B3FF1D5A9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04772"/>
            <a:ext cx="10915650" cy="609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FC5B65A-003D-400B-BEB7-8F5F25451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99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18958CA-9051-4518-80C2-3AE5A07C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列偏移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2F8FFE2-9D57-44CB-A52F-4AC642F68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让两个相邻的列元素有一定</a:t>
            </a:r>
            <a:r>
              <a:rPr lang="zh-CN" altLang="en-US" dirty="0" smtClean="0"/>
              <a:t>间隔：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设置外边</a:t>
            </a:r>
            <a:r>
              <a:rPr lang="zh-CN" altLang="en-US" dirty="0" smtClean="0"/>
              <a:t>距</a:t>
            </a:r>
            <a:r>
              <a:rPr lang="en-US" altLang="zh-CN" dirty="0" smtClean="0"/>
              <a:t>margin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列</a:t>
            </a:r>
            <a:r>
              <a:rPr lang="zh-CN" altLang="en-US" dirty="0" smtClean="0"/>
              <a:t>偏移</a:t>
            </a:r>
            <a:r>
              <a:rPr lang="en-US" altLang="zh-CN" smtClean="0"/>
              <a:t>offset-</a:t>
            </a:r>
            <a:r>
              <a:rPr lang="en-US" altLang="zh-CN" dirty="0"/>
              <a:t>*-*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第一个</a:t>
            </a:r>
            <a:r>
              <a:rPr lang="en-US" altLang="zh-CN" dirty="0"/>
              <a:t>*</a:t>
            </a:r>
            <a:r>
              <a:rPr lang="zh-CN" altLang="en-US" dirty="0"/>
              <a:t>是</a:t>
            </a:r>
            <a:r>
              <a:rPr lang="en-US" altLang="zh-CN" dirty="0" err="1"/>
              <a:t>sm</a:t>
            </a:r>
            <a:r>
              <a:rPr lang="zh-CN" altLang="en-US" dirty="0"/>
              <a:t>、</a:t>
            </a:r>
            <a:r>
              <a:rPr lang="en-US" altLang="zh-CN" dirty="0"/>
              <a:t>md</a:t>
            </a:r>
            <a:r>
              <a:rPr lang="zh-CN" altLang="en-US" dirty="0"/>
              <a:t>、</a:t>
            </a:r>
            <a:r>
              <a:rPr lang="en-US" altLang="zh-CN" dirty="0"/>
              <a:t>lg</a:t>
            </a:r>
            <a:r>
              <a:rPr lang="zh-CN" altLang="en-US" dirty="0"/>
              <a:t>、</a:t>
            </a:r>
            <a:r>
              <a:rPr lang="en-US" altLang="zh-CN" dirty="0"/>
              <a:t>xl</a:t>
            </a:r>
            <a:r>
              <a:rPr lang="zh-CN" altLang="en-US" dirty="0"/>
              <a:t>，表屏幕类型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第二个</a:t>
            </a:r>
            <a:r>
              <a:rPr lang="en-US" altLang="zh-CN" dirty="0"/>
              <a:t>*</a:t>
            </a:r>
            <a:r>
              <a:rPr lang="zh-CN" altLang="en-US" dirty="0"/>
              <a:t>是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11</a:t>
            </a:r>
            <a:r>
              <a:rPr lang="zh-CN" altLang="en-US" dirty="0"/>
              <a:t>的数字，表向右偏移的列数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72BB4B0-2475-4AD4-AACB-308599F5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07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52A63ED-4F73-40D5-94A5-3713E9EA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列偏移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863BF24A-973D-4D85-8F94-16053E0D9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193" y="2000250"/>
            <a:ext cx="6496050" cy="4857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03D2695-F087-49EB-86B5-C3195F80E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42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40E5BEB-57E3-4FC9-9CB7-68F0E0FD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列偏移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518D286-AB85-4664-97A3-77990CE0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2747962"/>
            <a:ext cx="11001375" cy="1362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E247E79-2CA3-4472-96BA-A50C20BBF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6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布局容器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三个容器类：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container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container-fluid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container-{breakpoint}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607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5898979-0DD4-4DF4-9B45-F7578620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列嵌套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DEA568E-82C0-4CD7-8A49-45589C45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818" y="2019491"/>
            <a:ext cx="4711446" cy="47361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9D048355-2831-471B-BC08-D41FE410A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46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EFB5914-B341-46EA-8595-996E6F1D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列嵌套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E7EFBDC-521E-4887-B633-192A3ACE9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2881312"/>
            <a:ext cx="10963275" cy="1095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0D8A061-EDAC-4AD3-A144-933C0F181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41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布局基础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网格系统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案例：电商网站商品展示</a:t>
            </a:r>
            <a:endParaRPr lang="en-US" altLang="zh-CN" b="1" dirty="0">
              <a:solidFill>
                <a:srgbClr val="FFFF00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136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8748010-0B86-4253-A370-6E933060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89C1F82-6CAB-42C6-A26F-BA70B6227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要求：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鼠标悬浮到内容包含框（</a:t>
            </a:r>
            <a:r>
              <a:rPr lang="en-US" altLang="zh-CN" dirty="0"/>
              <a:t>product</a:t>
            </a:r>
            <a:r>
              <a:rPr lang="zh-CN" altLang="en-US" dirty="0"/>
              <a:t>）时，修改包含框边框颜色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鼠标悬浮到图片包含框（</a:t>
            </a:r>
            <a:r>
              <a:rPr lang="en-US" altLang="zh-CN" dirty="0"/>
              <a:t>product-image</a:t>
            </a:r>
            <a:r>
              <a:rPr lang="zh-CN" altLang="en-US" dirty="0"/>
              <a:t>）时，显示找同款和相似产品的包含框（</a:t>
            </a:r>
            <a:r>
              <a:rPr lang="en-US" altLang="zh-CN" dirty="0"/>
              <a:t>find</a:t>
            </a:r>
            <a:r>
              <a:rPr lang="zh-CN" altLang="en-US" dirty="0"/>
              <a:t>），并设置动画效果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BF07D5E-85EF-4C01-889F-203B342C1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65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7BE2014-B94E-4B09-A0C5-87B37372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572B06E-FC9B-4438-9E54-B3F88F278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设计结构：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5B03666-0EF6-420B-B765-B88385A7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707" y="2409821"/>
            <a:ext cx="5838825" cy="4029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C48E50E-3B26-43C5-B7A0-AA2A17244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58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C520F86-1283-4100-A2CC-FEA876D8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A9A8099-20BC-4324-A976-2669A4B54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设计内容：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0E252DA-FB13-4DD3-A653-665EBBF59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3076194"/>
            <a:ext cx="6829425" cy="2705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5E3E1C3-0EFD-4AC1-AA47-3E2202F60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312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E6C9A51-F32E-4849-B871-C9489C52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8DFE532-0D79-4A8D-BD63-AD59D9E9A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设计内容：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86AA740-292A-46BE-B5D4-9750EA32A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819396"/>
            <a:ext cx="109061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660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FC91314-0B7D-4C00-8885-EF140CD4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801EA46-4813-46E7-96C7-EC6FD2756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设计内容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C2552E6-7BE5-4A66-B11D-8B9DC9C9D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233" y="2098929"/>
            <a:ext cx="5721287" cy="46459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E3DF834-1811-4389-B7DA-512AF2EA5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877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A197528-93A1-4169-905A-F9D6E107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DF99E41-A4BF-40C7-8AB0-3F689FC6E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设计内容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DF3ACE6-CA18-450E-81F5-6BA3BD317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12" y="2876931"/>
            <a:ext cx="6657975" cy="27622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171DD0AA-389E-447C-A0F9-D12EC816E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100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C018B7B-508C-4955-B0C0-D8EC7F3D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32E8EA4-DDFA-4FBD-96E7-A04129B6E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设计内容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508EB68-8FAB-4971-B23D-1CEF1AD10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886071"/>
            <a:ext cx="108966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90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布局容器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各个容器在每个断点处的最大宽度：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xmlns="" id="{C78BDB52-0730-439E-8484-395C7B1D0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285265"/>
              </p:ext>
            </p:extLst>
          </p:nvPr>
        </p:nvGraphicFramePr>
        <p:xfrm>
          <a:off x="1056640" y="3159878"/>
          <a:ext cx="812800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xmlns="" val="157057865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360823928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51207049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6156993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272127504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xmlns="" val="3298645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Extra small</a:t>
                      </a:r>
                    </a:p>
                    <a:p>
                      <a:r>
                        <a:rPr lang="en-US" altLang="zh-CN" sz="1600" dirty="0"/>
                        <a:t>&lt;576px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Small</a:t>
                      </a:r>
                    </a:p>
                    <a:p>
                      <a:r>
                        <a:rPr lang="en-US" altLang="zh-CN" sz="1600" dirty="0"/>
                        <a:t>&gt;=576px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Medium</a:t>
                      </a:r>
                    </a:p>
                    <a:p>
                      <a:r>
                        <a:rPr lang="en-US" altLang="zh-CN" sz="1600" dirty="0"/>
                        <a:t>&gt;=768px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Large</a:t>
                      </a:r>
                    </a:p>
                    <a:p>
                      <a:r>
                        <a:rPr lang="en-US" altLang="zh-CN" sz="1600" dirty="0"/>
                        <a:t>&gt;=992px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Extra Large</a:t>
                      </a:r>
                    </a:p>
                    <a:p>
                      <a:r>
                        <a:rPr lang="en-US" altLang="zh-CN" sz="1600" dirty="0"/>
                        <a:t>&gt;=1200px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47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.</a:t>
                      </a:r>
                      <a:r>
                        <a:rPr lang="en-US" altLang="zh-CN" sz="1200" dirty="0" smtClean="0"/>
                        <a:t>container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540px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720px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960px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1140px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58906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.container-</a:t>
                      </a:r>
                      <a:r>
                        <a:rPr lang="en-US" altLang="zh-CN" sz="1200" dirty="0" err="1"/>
                        <a:t>sm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540px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720px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960px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1140px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13384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.container-md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720px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960px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1140px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23124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.container-lg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960px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1140px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68436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.container-xl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1140px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5031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/>
                        <a:t>.container-fluid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79445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764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131B6F5-B397-4A67-BE3F-6A3B5D1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6DE69B6-EFA7-4EEA-BDBA-8BBF29901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688E9AD-430B-4D9F-9366-649BB6CB3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96" y="2336873"/>
            <a:ext cx="6248400" cy="1647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282DB64-7312-42CB-AA36-BE98346B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492" y="4810125"/>
            <a:ext cx="2695575" cy="895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7DD11A7E-E069-42DC-AC99-4BFE78878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652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3F6D521-2932-4BF7-A325-1F610711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862F797-2FD4-4FEC-A3B9-E9D1080CA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设计样式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C389C10-0F6C-42FC-B4A0-86204015B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839593"/>
            <a:ext cx="109918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492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76A445B-14EF-4F34-8DE6-9059FA46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0B7EF64-AEE8-44FD-82D0-8BAFD9340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设计样式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02D0209-9DFA-47AD-8F37-70F7072AE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267" y="3288806"/>
            <a:ext cx="2676525" cy="1695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6D7377B5-1962-4371-86D2-0F258B894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764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D056E82-8D56-40B3-8AB8-CF35AEA47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0A7049A-B286-4F4B-8044-5075C487D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8A6E78B-F24B-4B2C-B8B8-E074F76DE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54" y="3105146"/>
            <a:ext cx="107918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184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8E84098-2722-4F94-A6FF-BA178815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286A0D3-C175-47D6-817D-0A0A95249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EFC076F-37EE-4DCB-8040-08F44995B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023" y="2912364"/>
            <a:ext cx="2714625" cy="2667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3E6D91F7-B65F-4895-B959-976B6CCE3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242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28BAA4-E726-4ED9-9833-6B2B34EA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87D6F5F-2D22-4B9C-A1FE-05A5FF48F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设计样式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68D35C9-25AA-4059-A859-376F3F52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06BBA06-C8DB-4B2D-A3FB-19CE2F774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268" y="2751972"/>
            <a:ext cx="26955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643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B417134-E651-4C19-9A28-CC8F192E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E28DB05-D7F6-4212-A414-E8E66C9F9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设计样式（找字掉下去了，因为图片</a:t>
            </a:r>
            <a:r>
              <a:rPr lang="en-US" altLang="zh-CN" dirty="0"/>
              <a:t>100%</a:t>
            </a:r>
            <a:r>
              <a:rPr lang="zh-CN" altLang="en-US" dirty="0"/>
              <a:t>了）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F8F1C25-DD3D-4672-8875-0A09FC46E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723769"/>
            <a:ext cx="109537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830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28BAA4-E726-4ED9-9833-6B2B34EA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87D6F5F-2D22-4B9C-A1FE-05A5FF48F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设计样式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68D35C9-25AA-4059-A859-376F3F52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0FB8F10-3A0B-44A1-9F43-3C6C63283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721" y="2095500"/>
            <a:ext cx="6772303" cy="46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625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B417134-E651-4C19-9A28-CC8F192E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E28DB05-D7F6-4212-A414-E8E66C9F9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设计样式（找同款找相似没有了）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F1E3226-4A17-4754-890F-DCD99B50E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04" y="2912745"/>
            <a:ext cx="109251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137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28BAA4-E726-4ED9-9833-6B2B34EA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87D6F5F-2D22-4B9C-A1FE-05A5FF48F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设计样式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68D35C9-25AA-4059-A859-376F3F52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76D9A4-E9C5-40E4-8727-C0629FBA7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067" y="2727388"/>
            <a:ext cx="5746566" cy="396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81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44A7028-04C6-457D-B46B-15BADB9B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Container</a:t>
            </a:r>
            <a:r>
              <a:rPr lang="zh-CN" altLang="en-US" dirty="0"/>
              <a:t>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F7E70B6-9546-484B-BBE6-7F18F70D3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22242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70000"/>
              </a:lnSpc>
            </a:pPr>
            <a:r>
              <a:rPr lang="zh-CN" altLang="en-US" dirty="0"/>
              <a:t>响应式、固定宽度</a:t>
            </a:r>
            <a:r>
              <a:rPr lang="zh-CN" altLang="en-US" dirty="0" smtClean="0"/>
              <a:t>容器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en-US" altLang="zh-CN" dirty="0"/>
              <a:t>.container {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width:100%;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padding-left:15px;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padding-right:15px;</a:t>
            </a:r>
          </a:p>
          <a:p>
            <a:pPr lvl="1">
              <a:lnSpc>
                <a:spcPct val="170000"/>
              </a:lnSpc>
            </a:pPr>
            <a:r>
              <a:rPr lang="en-US" altLang="zh-CN" dirty="0" err="1"/>
              <a:t>margin-left:auto</a:t>
            </a:r>
            <a:r>
              <a:rPr lang="en-US" altLang="zh-CN" dirty="0"/>
              <a:t>;</a:t>
            </a:r>
          </a:p>
          <a:p>
            <a:pPr lvl="1">
              <a:lnSpc>
                <a:spcPct val="170000"/>
              </a:lnSpc>
            </a:pPr>
            <a:r>
              <a:rPr lang="en-US" altLang="zh-CN" dirty="0" err="1"/>
              <a:t>margin-right:auto</a:t>
            </a:r>
            <a:r>
              <a:rPr lang="en-US" altLang="zh-CN" dirty="0"/>
              <a:t>;</a:t>
            </a:r>
          </a:p>
          <a:p>
            <a:pPr>
              <a:lnSpc>
                <a:spcPct val="170000"/>
              </a:lnSpc>
            </a:pPr>
            <a:r>
              <a:rPr lang="en-US" altLang="zh-CN" dirty="0"/>
              <a:t>}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5D5FBAD-E2EA-48CB-AF44-2F01E409A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948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B417134-E651-4C19-9A28-CC8F192E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</a:t>
            </a:r>
            <a:r>
              <a:rPr lang="zh-CN" altLang="en-US" dirty="0" smtClean="0"/>
              <a:t>展示 文档流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E28DB05-D7F6-4212-A414-E8E66C9F9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浮动</a:t>
            </a:r>
            <a:endParaRPr lang="zh-CN" altLang="en-US" dirty="0"/>
          </a:p>
        </p:txBody>
      </p:sp>
      <p:grpSp>
        <p:nvGrpSpPr>
          <p:cNvPr id="5" name="组合 72">
            <a:extLst>
              <a:ext uri="{FF2B5EF4-FFF2-40B4-BE49-F238E27FC236}">
                <a16:creationId xmlns:a16="http://schemas.microsoft.com/office/drawing/2014/main" xmlns="" id="{0E0B2195-0818-4636-AB7F-23E270AC20F1}"/>
              </a:ext>
            </a:extLst>
          </p:cNvPr>
          <p:cNvGrpSpPr>
            <a:grpSpLocks/>
          </p:cNvGrpSpPr>
          <p:nvPr/>
        </p:nvGrpSpPr>
        <p:grpSpPr bwMode="auto">
          <a:xfrm>
            <a:off x="1788686" y="2567108"/>
            <a:ext cx="6583362" cy="3107094"/>
            <a:chOff x="3957026" y="2344443"/>
            <a:chExt cx="10315544" cy="429204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CD7022CE-B650-4DDA-8909-7AC8D1534513}"/>
                </a:ext>
              </a:extLst>
            </p:cNvPr>
            <p:cNvSpPr/>
            <p:nvPr/>
          </p:nvSpPr>
          <p:spPr>
            <a:xfrm>
              <a:off x="3957026" y="2735817"/>
              <a:ext cx="10315544" cy="3900674"/>
            </a:xfrm>
            <a:prstGeom prst="rect">
              <a:avLst/>
            </a:prstGeom>
            <a:ln w="9525">
              <a:solidFill>
                <a:srgbClr val="0567A2"/>
              </a:solidFill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>
                <a:lnSpc>
                  <a:spcPct val="150000"/>
                </a:lnSpc>
              </a:pP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在一个网页中，默认情况下块级元素独占一行，是自上而下排列，行内元素自左向右排列，但是在实际的网页布局中往往需要改变这种单调的排列方式，使网页内容变得丰富多彩，</a:t>
              </a:r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CSS</a:t>
              </a:r>
              <a:r>
                <a:rPr lang="zh-CN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的浮动和定位完美的解决了这个问题。</a:t>
              </a:r>
              <a:endParaRPr lang="zh-CN" altLang="en-US" sz="2400" dirty="0"/>
            </a:p>
          </p:txBody>
        </p:sp>
        <p:sp>
          <p:nvSpPr>
            <p:cNvPr id="8" name="任意多边形 8">
              <a:extLst>
                <a:ext uri="{FF2B5EF4-FFF2-40B4-BE49-F238E27FC236}">
                  <a16:creationId xmlns:a16="http://schemas.microsoft.com/office/drawing/2014/main" xmlns="" id="{5C95730E-665F-40CB-8BCF-8A2ED1C7F807}"/>
                </a:ext>
              </a:extLst>
            </p:cNvPr>
            <p:cNvSpPr/>
            <p:nvPr/>
          </p:nvSpPr>
          <p:spPr>
            <a:xfrm>
              <a:off x="10364646" y="2344443"/>
              <a:ext cx="3445147" cy="536220"/>
            </a:xfrm>
            <a:custGeom>
              <a:avLst/>
              <a:gdLst>
                <a:gd name="connsiteX0" fmla="*/ 0 w 4267200"/>
                <a:gd name="connsiteY0" fmla="*/ 201820 h 1210897"/>
                <a:gd name="connsiteX1" fmla="*/ 201820 w 4267200"/>
                <a:gd name="connsiteY1" fmla="*/ 0 h 1210897"/>
                <a:gd name="connsiteX2" fmla="*/ 4065380 w 4267200"/>
                <a:gd name="connsiteY2" fmla="*/ 0 h 1210897"/>
                <a:gd name="connsiteX3" fmla="*/ 4267200 w 4267200"/>
                <a:gd name="connsiteY3" fmla="*/ 201820 h 1210897"/>
                <a:gd name="connsiteX4" fmla="*/ 4267200 w 4267200"/>
                <a:gd name="connsiteY4" fmla="*/ 1009077 h 1210897"/>
                <a:gd name="connsiteX5" fmla="*/ 4065380 w 4267200"/>
                <a:gd name="connsiteY5" fmla="*/ 1210897 h 1210897"/>
                <a:gd name="connsiteX6" fmla="*/ 201820 w 4267200"/>
                <a:gd name="connsiteY6" fmla="*/ 1210897 h 1210897"/>
                <a:gd name="connsiteX7" fmla="*/ 0 w 4267200"/>
                <a:gd name="connsiteY7" fmla="*/ 1009077 h 1210897"/>
                <a:gd name="connsiteX8" fmla="*/ 0 w 4267200"/>
                <a:gd name="connsiteY8" fmla="*/ 201820 h 121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67200" h="1210897">
                  <a:moveTo>
                    <a:pt x="0" y="201820"/>
                  </a:moveTo>
                  <a:cubicBezTo>
                    <a:pt x="0" y="90358"/>
                    <a:pt x="90358" y="0"/>
                    <a:pt x="201820" y="0"/>
                  </a:cubicBezTo>
                  <a:lnTo>
                    <a:pt x="4065380" y="0"/>
                  </a:lnTo>
                  <a:cubicBezTo>
                    <a:pt x="4176842" y="0"/>
                    <a:pt x="4267200" y="90358"/>
                    <a:pt x="4267200" y="201820"/>
                  </a:cubicBezTo>
                  <a:lnTo>
                    <a:pt x="4267200" y="1009077"/>
                  </a:lnTo>
                  <a:cubicBezTo>
                    <a:pt x="4267200" y="1120539"/>
                    <a:pt x="4176842" y="1210897"/>
                    <a:pt x="4065380" y="1210897"/>
                  </a:cubicBezTo>
                  <a:lnTo>
                    <a:pt x="201820" y="1210897"/>
                  </a:lnTo>
                  <a:cubicBezTo>
                    <a:pt x="90358" y="1210897"/>
                    <a:pt x="0" y="1120539"/>
                    <a:pt x="0" y="1009077"/>
                  </a:cubicBezTo>
                  <a:lnTo>
                    <a:pt x="0" y="201820"/>
                  </a:lnTo>
                  <a:close/>
                </a:path>
              </a:pathLst>
            </a:custGeom>
            <a:solidFill>
              <a:srgbClr val="0567A2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1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220401" tIns="59111" rIns="220401" bIns="59111" spcCol="1270" anchor="ctr"/>
            <a:lstStyle/>
            <a:p>
              <a:pPr algn="ctr" defTabSz="28892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1600" b="1" dirty="0">
                  <a:solidFill>
                    <a:schemeClr val="tx1"/>
                  </a:solidFill>
                </a:rPr>
                <a:t>知识点概述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6CF44C43-C48A-45E5-B23C-1A3C9EC3E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4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2995431-39A3-4453-A391-CB38D829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E01C69A-BCB5-4793-9DBB-CE37DD210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的浮动可以通过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float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属性进行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默认值为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none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（不浮动）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D091F60C-ADC2-406F-B9F0-3044CD1B2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633" y="2793826"/>
            <a:ext cx="2222351" cy="2031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3B44A36-AE60-4D20-A04E-40FAD3E59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984" y="2793826"/>
            <a:ext cx="2156323" cy="2031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0">
            <a:extLst>
              <a:ext uri="{FF2B5EF4-FFF2-40B4-BE49-F238E27FC236}">
                <a16:creationId xmlns:a16="http://schemas.microsoft.com/office/drawing/2014/main" xmlns="" id="{1B6387A9-3040-4DDA-B87D-1B8525BD4760}"/>
              </a:ext>
            </a:extLst>
          </p:cNvPr>
          <p:cNvSpPr txBox="1"/>
          <p:nvPr/>
        </p:nvSpPr>
        <p:spPr>
          <a:xfrm>
            <a:off x="7798272" y="3528863"/>
            <a:ext cx="1481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FF00"/>
                </a:solidFill>
              </a:rPr>
              <a:t>框</a:t>
            </a:r>
            <a:r>
              <a:rPr lang="en-US" altLang="zh-CN" sz="1400" dirty="0">
                <a:solidFill>
                  <a:srgbClr val="FFFF00"/>
                </a:solidFill>
              </a:rPr>
              <a:t>1{</a:t>
            </a:r>
            <a:r>
              <a:rPr lang="en-US" altLang="zh-CN" sz="1400" dirty="0" err="1">
                <a:solidFill>
                  <a:srgbClr val="FFFF00"/>
                </a:solidFill>
              </a:rPr>
              <a:t>float:right</a:t>
            </a:r>
            <a:r>
              <a:rPr lang="en-US" altLang="zh-CN" sz="1400" dirty="0">
                <a:solidFill>
                  <a:srgbClr val="FFFF00"/>
                </a:solidFill>
              </a:rPr>
              <a:t>;}</a:t>
            </a:r>
            <a:endParaRPr lang="zh-CN" altLang="en-US" sz="1400" dirty="0">
              <a:solidFill>
                <a:srgbClr val="FFFF00"/>
              </a:solidFill>
            </a:endParaRPr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xmlns="" id="{5BDC7093-3523-4FF3-B708-B10EEC27B277}"/>
              </a:ext>
            </a:extLst>
          </p:cNvPr>
          <p:cNvSpPr txBox="1"/>
          <p:nvPr/>
        </p:nvSpPr>
        <p:spPr>
          <a:xfrm>
            <a:off x="1101528" y="3653134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FF00"/>
                </a:solidFill>
              </a:rPr>
              <a:t>框</a:t>
            </a:r>
            <a:r>
              <a:rPr lang="en-US" altLang="zh-CN" sz="1400" dirty="0">
                <a:solidFill>
                  <a:srgbClr val="FFFF00"/>
                </a:solidFill>
              </a:rPr>
              <a:t>1{</a:t>
            </a:r>
            <a:r>
              <a:rPr lang="en-US" altLang="zh-CN" sz="1400" dirty="0" err="1">
                <a:solidFill>
                  <a:srgbClr val="FFFF00"/>
                </a:solidFill>
              </a:rPr>
              <a:t>float:none</a:t>
            </a:r>
            <a:r>
              <a:rPr lang="en-US" altLang="zh-CN" sz="1400" dirty="0">
                <a:solidFill>
                  <a:srgbClr val="FFFF00"/>
                </a:solidFill>
              </a:rPr>
              <a:t>;}</a:t>
            </a:r>
            <a:endParaRPr lang="zh-CN" altLang="en-US" sz="1400" dirty="0">
              <a:solidFill>
                <a:srgbClr val="FFFF00"/>
              </a:solidFill>
            </a:endParaRP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xmlns="" id="{D77EBB27-7EF5-4FBD-9B05-DA916B4B7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837" y="4763202"/>
            <a:ext cx="2167147" cy="200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22">
            <a:extLst>
              <a:ext uri="{FF2B5EF4-FFF2-40B4-BE49-F238E27FC236}">
                <a16:creationId xmlns:a16="http://schemas.microsoft.com/office/drawing/2014/main" xmlns="" id="{3D5176B9-BFB2-4A96-8701-30F6F255434C}"/>
              </a:ext>
            </a:extLst>
          </p:cNvPr>
          <p:cNvSpPr txBox="1"/>
          <p:nvPr/>
        </p:nvSpPr>
        <p:spPr>
          <a:xfrm>
            <a:off x="1173536" y="5505343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FF00"/>
                </a:solidFill>
              </a:rPr>
              <a:t>框</a:t>
            </a:r>
            <a:r>
              <a:rPr lang="en-US" altLang="zh-CN" sz="1400" dirty="0">
                <a:solidFill>
                  <a:srgbClr val="FFFF00"/>
                </a:solidFill>
              </a:rPr>
              <a:t>1{</a:t>
            </a:r>
            <a:r>
              <a:rPr lang="en-US" altLang="zh-CN" sz="1400" dirty="0" err="1">
                <a:solidFill>
                  <a:srgbClr val="FFFF00"/>
                </a:solidFill>
              </a:rPr>
              <a:t>float:left</a:t>
            </a:r>
            <a:r>
              <a:rPr lang="en-US" altLang="zh-CN" sz="1400" dirty="0">
                <a:solidFill>
                  <a:srgbClr val="FFFF00"/>
                </a:solidFill>
              </a:rPr>
              <a:t>;}</a:t>
            </a:r>
            <a:endParaRPr lang="zh-CN" altLang="en-US" sz="1400" dirty="0">
              <a:solidFill>
                <a:srgbClr val="FFFF00"/>
              </a:solidFill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xmlns="" id="{36E3ADBE-38F5-44B9-BE33-5ABCD6350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984" y="4782734"/>
            <a:ext cx="2163424" cy="198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xmlns="" id="{0B3B36E3-CBA0-4A17-B4F4-2B3730769534}"/>
              </a:ext>
            </a:extLst>
          </p:cNvPr>
          <p:cNvCxnSpPr/>
          <p:nvPr/>
        </p:nvCxnSpPr>
        <p:spPr bwMode="auto">
          <a:xfrm flipH="1">
            <a:off x="2488653" y="3807022"/>
            <a:ext cx="413075" cy="2395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xmlns="" id="{CEBBD06D-25DE-4D81-A0BA-BFE88033293C}"/>
              </a:ext>
            </a:extLst>
          </p:cNvPr>
          <p:cNvCxnSpPr/>
          <p:nvPr/>
        </p:nvCxnSpPr>
        <p:spPr bwMode="auto">
          <a:xfrm flipH="1">
            <a:off x="2469680" y="5690009"/>
            <a:ext cx="422974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xmlns="" id="{28CD3CE6-6097-4BE0-9A07-C293F03EF36B}"/>
              </a:ext>
            </a:extLst>
          </p:cNvPr>
          <p:cNvCxnSpPr/>
          <p:nvPr/>
        </p:nvCxnSpPr>
        <p:spPr bwMode="auto">
          <a:xfrm>
            <a:off x="7438232" y="3672879"/>
            <a:ext cx="428864" cy="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34">
            <a:extLst>
              <a:ext uri="{FF2B5EF4-FFF2-40B4-BE49-F238E27FC236}">
                <a16:creationId xmlns:a16="http://schemas.microsoft.com/office/drawing/2014/main" xmlns="" id="{F71D85E5-B65A-482E-8A60-37437522A8F7}"/>
              </a:ext>
            </a:extLst>
          </p:cNvPr>
          <p:cNvSpPr txBox="1"/>
          <p:nvPr/>
        </p:nvSpPr>
        <p:spPr>
          <a:xfrm>
            <a:off x="7798272" y="5526384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FF00"/>
                </a:solidFill>
              </a:rPr>
              <a:t>框</a:t>
            </a:r>
            <a:r>
              <a:rPr lang="en-US" altLang="zh-CN" sz="1400" dirty="0">
                <a:solidFill>
                  <a:srgbClr val="FFFF00"/>
                </a:solidFill>
              </a:rPr>
              <a:t>1</a:t>
            </a:r>
            <a:r>
              <a:rPr lang="zh-CN" altLang="en-US" sz="1400" dirty="0">
                <a:solidFill>
                  <a:srgbClr val="FFFF00"/>
                </a:solidFill>
              </a:rPr>
              <a:t>、</a:t>
            </a:r>
            <a:r>
              <a:rPr lang="en-US" altLang="zh-CN" sz="1400" dirty="0">
                <a:solidFill>
                  <a:srgbClr val="FFFF00"/>
                </a:solidFill>
              </a:rPr>
              <a:t>2</a:t>
            </a:r>
            <a:r>
              <a:rPr lang="zh-CN" altLang="en-US" sz="1400" dirty="0">
                <a:solidFill>
                  <a:srgbClr val="FFFF00"/>
                </a:solidFill>
              </a:rPr>
              <a:t>、</a:t>
            </a:r>
            <a:r>
              <a:rPr lang="en-US" altLang="zh-CN" sz="1400" dirty="0">
                <a:solidFill>
                  <a:srgbClr val="FFFF00"/>
                </a:solidFill>
              </a:rPr>
              <a:t>3{</a:t>
            </a:r>
            <a:r>
              <a:rPr lang="en-US" altLang="zh-CN" sz="1400" dirty="0" err="1">
                <a:solidFill>
                  <a:srgbClr val="FFFF00"/>
                </a:solidFill>
              </a:rPr>
              <a:t>float:left</a:t>
            </a:r>
            <a:r>
              <a:rPr lang="en-US" altLang="zh-CN" sz="1400" dirty="0">
                <a:solidFill>
                  <a:srgbClr val="FFFF00"/>
                </a:solidFill>
              </a:rPr>
              <a:t>;}</a:t>
            </a:r>
            <a:endParaRPr lang="zh-CN" altLang="en-US" sz="1400" dirty="0">
              <a:solidFill>
                <a:srgbClr val="FFFF00"/>
              </a:solidFill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xmlns="" id="{62581F88-C7E3-4DEB-A7C2-A2A2247F6C64}"/>
              </a:ext>
            </a:extLst>
          </p:cNvPr>
          <p:cNvCxnSpPr/>
          <p:nvPr/>
        </p:nvCxnSpPr>
        <p:spPr bwMode="auto">
          <a:xfrm>
            <a:off x="7438232" y="5713843"/>
            <a:ext cx="428864" cy="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DC975CC6-B27D-4940-8E29-516247330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5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5890D15-DD63-4472-8DEE-AA268244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96860DE-E660-4724-AC0B-0885E6BEC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其实浮动的本意是用来解决图片和文字排版问题的，但是由于它十分好用，被大部分开发者应用到了网页布局，并成为了公认布局的一种方式。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63BCF4E-F42E-45F5-BC6E-C307FF0F62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23170" y="3592129"/>
            <a:ext cx="5745660" cy="2880320"/>
          </a:xfrm>
          <a:prstGeom prst="rect">
            <a:avLst/>
          </a:prstGeom>
        </p:spPr>
      </p:pic>
      <p:sp>
        <p:nvSpPr>
          <p:cNvPr id="5" name="矩形标注 3">
            <a:extLst>
              <a:ext uri="{FF2B5EF4-FFF2-40B4-BE49-F238E27FC236}">
                <a16:creationId xmlns:a16="http://schemas.microsoft.com/office/drawing/2014/main" xmlns="" id="{3C33600D-CA81-4475-83B8-D111DF2C538D}"/>
              </a:ext>
            </a:extLst>
          </p:cNvPr>
          <p:cNvSpPr/>
          <p:nvPr/>
        </p:nvSpPr>
        <p:spPr>
          <a:xfrm>
            <a:off x="2301672" y="5271943"/>
            <a:ext cx="5328592" cy="1523782"/>
          </a:xfrm>
          <a:prstGeom prst="wedgeRectCallout">
            <a:avLst>
              <a:gd name="adj1" fmla="val 35101"/>
              <a:gd name="adj2" fmla="val -64850"/>
            </a:avLst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该图中</a:t>
            </a: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个粉色部分使用浮动的知识对页面进行布局，然后使用绝对定位知识创建了一个浮动的</a:t>
            </a: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div</a:t>
            </a:r>
            <a:r>
              <a:rPr lang="zh-CN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元素。需要注意的是，</a:t>
            </a:r>
            <a:r>
              <a:rPr lang="en-US" altLang="zh-CN" sz="1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position: absolute</a:t>
            </a:r>
            <a:r>
              <a:rPr lang="zh-CN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会导致元素</a:t>
            </a:r>
            <a:r>
              <a:rPr lang="zh-CN" altLang="zh-CN" sz="1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脱离文档流</a:t>
            </a:r>
            <a:r>
              <a:rPr lang="zh-CN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，被定位的元素等于在文档中不占据任何位置，在另一个层呈现。</a:t>
            </a:r>
            <a:r>
              <a:rPr lang="en-US" altLang="zh-CN" sz="1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float</a:t>
            </a:r>
            <a:r>
              <a:rPr lang="zh-CN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也会导致元素脱离文档流，但还在文档或容器中</a:t>
            </a:r>
            <a:r>
              <a:rPr lang="zh-CN" altLang="zh-CN" sz="1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占据位置</a:t>
            </a:r>
            <a:r>
              <a:rPr lang="zh-CN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，把文档流和其他</a:t>
            </a: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float</a:t>
            </a:r>
            <a:r>
              <a:rPr lang="zh-CN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元素向左或向右挤，并可能导致换行。</a:t>
            </a:r>
            <a:endParaRPr lang="zh-CN" altLang="en-US" sz="1400" dirty="0">
              <a:ea typeface="宋体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84EBE488-EC6D-44C4-A76C-C35D8DFC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63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28BAA4-E726-4ED9-9833-6B2B34EA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87D6F5F-2D22-4B9C-A1FE-05A5FF48F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设计样式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68D35C9-25AA-4059-A859-376F3F52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863E262-871C-490A-A8BE-628B600A1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207" y="2038159"/>
            <a:ext cx="6523947" cy="469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035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28BAA4-E726-4ED9-9833-6B2B34EA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87D6F5F-2D22-4B9C-A1FE-05A5FF48F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设计样式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68D35C9-25AA-4059-A859-376F3F52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EF63A26-5FD5-4F3D-A63C-D6CF25D02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009" y="2199673"/>
            <a:ext cx="6249981" cy="450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66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B417134-E651-4C19-9A28-CC8F192E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E28DB05-D7F6-4212-A414-E8E66C9F9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设计样式（文字变了一点）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2D2F1AF-AFA6-4112-9C59-4563AC8CF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2860357"/>
            <a:ext cx="109823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350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28BAA4-E726-4ED9-9833-6B2B34EA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87D6F5F-2D22-4B9C-A1FE-05A5FF48F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设计样式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68D35C9-25AA-4059-A859-376F3F52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963AD407-1C74-4D7D-BFF4-C06902067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799" y="2163699"/>
            <a:ext cx="6406706" cy="44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79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B417134-E651-4C19-9A28-CC8F192E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E28DB05-D7F6-4212-A414-E8E66C9F9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设计样式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25AE968-21DC-4AB1-B8DE-945FA1108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83" y="2846070"/>
            <a:ext cx="109918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007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28BAA4-E726-4ED9-9833-6B2B34EA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87D6F5F-2D22-4B9C-A1FE-05A5FF48F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设计样式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68D35C9-25AA-4059-A859-376F3F52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3047F66-70C1-4B93-8096-7F71B4DF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31314"/>
            <a:ext cx="2714308" cy="451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450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B417134-E651-4C19-9A28-CC8F192E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E28DB05-D7F6-4212-A414-E8E66C9F9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6447DAE-7D5D-4386-94E9-755EA1243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761297"/>
            <a:ext cx="109728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50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C7DB8B-B7BD-4FE3-88C0-FE49EEEC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媒体查询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A791F21-2873-40FB-BADC-08E409E79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规范中，媒体查询可以根据视口宽度、设备方向等差异来改变页面的显示方式。媒体查询由媒体类型和条件表达式组成，示例代码如下所示：</a:t>
            </a:r>
            <a:endParaRPr lang="zh-CN" altLang="en-US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xmlns="" id="{DA2385F9-380E-4D40-A658-51935FBB08FB}"/>
              </a:ext>
            </a:extLst>
          </p:cNvPr>
          <p:cNvSpPr txBox="1"/>
          <p:nvPr/>
        </p:nvSpPr>
        <p:spPr>
          <a:xfrm>
            <a:off x="1589960" y="4409280"/>
            <a:ext cx="6984776" cy="8527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</p:spPr>
        <p:txBody>
          <a:bodyPr>
            <a:no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@media  screen  and  (max-width: 960px) {</a:t>
            </a:r>
            <a:endParaRPr lang="zh-CN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	/*</a:t>
            </a:r>
            <a:r>
              <a:rPr lang="zh-CN" altLang="zh-CN" sz="1600" dirty="0">
                <a:solidFill>
                  <a:schemeClr val="bg1"/>
                </a:solidFill>
              </a:rPr>
              <a:t>样式设置</a:t>
            </a:r>
            <a:r>
              <a:rPr lang="en-US" altLang="zh-CN" sz="1600" dirty="0">
                <a:solidFill>
                  <a:schemeClr val="bg1"/>
                </a:solidFill>
              </a:rPr>
              <a:t>*/</a:t>
            </a:r>
            <a:endParaRPr lang="zh-CN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}</a:t>
            </a:r>
            <a:endParaRPr lang="zh-CN" altLang="zh-CN" sz="1600" dirty="0">
              <a:solidFill>
                <a:schemeClr val="bg1"/>
              </a:solidFill>
            </a:endParaRPr>
          </a:p>
          <a:p>
            <a:pPr indent="457200">
              <a:lnSpc>
                <a:spcPct val="150000"/>
              </a:lnSpc>
            </a:pPr>
            <a:endParaRPr lang="zh-CN" altLang="zh-CN" sz="1600" dirty="0"/>
          </a:p>
          <a:p>
            <a:pPr indent="457200">
              <a:lnSpc>
                <a:spcPct val="150000"/>
              </a:lnSpc>
            </a:pPr>
            <a:endParaRPr lang="zh-CN" altLang="zh-CN" sz="1600" dirty="0"/>
          </a:p>
          <a:p>
            <a:pPr indent="457200">
              <a:lnSpc>
                <a:spcPct val="150000"/>
              </a:lnSpc>
            </a:pPr>
            <a:endParaRPr lang="en-US" altLang="zh-CN" sz="16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085E6BBF-316A-4C08-8278-7EE007DD8619}"/>
              </a:ext>
            </a:extLst>
          </p:cNvPr>
          <p:cNvGrpSpPr/>
          <p:nvPr/>
        </p:nvGrpSpPr>
        <p:grpSpPr>
          <a:xfrm rot="10800000">
            <a:off x="5653182" y="4469896"/>
            <a:ext cx="158440" cy="734018"/>
            <a:chOff x="4067944" y="3789040"/>
            <a:chExt cx="252004" cy="648072"/>
          </a:xfrm>
        </p:grpSpPr>
        <p:sp>
          <p:nvSpPr>
            <p:cNvPr id="6" name="左中括号 5">
              <a:extLst>
                <a:ext uri="{FF2B5EF4-FFF2-40B4-BE49-F238E27FC236}">
                  <a16:creationId xmlns:a16="http://schemas.microsoft.com/office/drawing/2014/main" xmlns="" id="{E078D708-D7A1-4D95-B272-2E9C935FB0B5}"/>
                </a:ext>
              </a:extLst>
            </p:cNvPr>
            <p:cNvSpPr/>
            <p:nvPr/>
          </p:nvSpPr>
          <p:spPr bwMode="auto">
            <a:xfrm>
              <a:off x="4211937" y="3789040"/>
              <a:ext cx="108011" cy="648072"/>
            </a:xfrm>
            <a:prstGeom prst="leftBracket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xmlns="" id="{A9E7B8DA-8EFC-4B1E-9236-DED96F1F7737}"/>
                </a:ext>
              </a:extLst>
            </p:cNvPr>
            <p:cNvCxnSpPr/>
            <p:nvPr/>
          </p:nvCxnSpPr>
          <p:spPr bwMode="auto">
            <a:xfrm>
              <a:off x="4067944" y="4113076"/>
              <a:ext cx="144016" cy="0"/>
            </a:xfrm>
            <a:prstGeom prst="line">
              <a:avLst/>
            </a:prstGeom>
            <a:noFill/>
            <a:ln w="285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89868CC1-5F1E-4482-8A6F-8A2CB0394298}"/>
              </a:ext>
            </a:extLst>
          </p:cNvPr>
          <p:cNvSpPr/>
          <p:nvPr/>
        </p:nvSpPr>
        <p:spPr>
          <a:xfrm>
            <a:off x="5767504" y="4595327"/>
            <a:ext cx="2843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表示媒体类型为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screen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并且屏幕宽度小于等于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960px</a:t>
            </a:r>
            <a:r>
              <a:rPr lang="zh-CN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时的样式。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258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8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28BAA4-E726-4ED9-9833-6B2B34EA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87D6F5F-2D22-4B9C-A1FE-05A5FF48F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设计样式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68D35C9-25AA-4059-A859-376F3F52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86538DD-8099-4748-A874-D14CA45D7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929" y="2137760"/>
            <a:ext cx="2602040" cy="465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642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B417134-E651-4C19-9A28-CC8F192E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E28DB05-D7F6-4212-A414-E8E66C9F9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设计样式（把手放上去超链接又有下划线了）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14B0CE6-3C4E-42B5-A72F-244A32393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846070"/>
            <a:ext cx="109728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806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CD2ACB-E1A1-4AA2-BAE8-DA85D5AE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案例：电商网站商品展示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5953315C-4415-4DD7-A4A1-7FBC0A687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9050" y="3069852"/>
            <a:ext cx="9613900" cy="3369044"/>
          </a:xfr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1087B5D8-E8EF-4C65-BCE4-DA528EC6DB6B}"/>
              </a:ext>
            </a:extLst>
          </p:cNvPr>
          <p:cNvSpPr txBox="1">
            <a:spLocks/>
          </p:cNvSpPr>
          <p:nvPr/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设计样式（把手放到图片上找同款找相似又出来了）</a:t>
            </a:r>
          </a:p>
        </p:txBody>
      </p:sp>
    </p:spTree>
    <p:extLst>
      <p:ext uri="{BB962C8B-B14F-4D97-AF65-F5344CB8AC3E}">
        <p14:creationId xmlns:p14="http://schemas.microsoft.com/office/powerpoint/2010/main" val="581379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3E9468A-F75F-4048-B656-C8CA8B8F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CAE4902-0931-4F21-80C6-272AACED8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请完成课后练习与本课案例</a:t>
            </a:r>
          </a:p>
        </p:txBody>
      </p:sp>
    </p:spTree>
    <p:extLst>
      <p:ext uri="{BB962C8B-B14F-4D97-AF65-F5344CB8AC3E}">
        <p14:creationId xmlns:p14="http://schemas.microsoft.com/office/powerpoint/2010/main" val="4216861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Container</a:t>
            </a:r>
            <a:r>
              <a:rPr lang="zh-CN" altLang="en-US" dirty="0"/>
              <a:t>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@</a:t>
            </a:r>
            <a:r>
              <a:rPr lang="en-US" altLang="zh-CN" dirty="0" smtClean="0"/>
              <a:t>media (min-width:576px) </a:t>
            </a:r>
            <a:r>
              <a:rPr lang="en-US" altLang="zh-CN" dirty="0"/>
              <a:t>{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.container {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max-width:540px;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04815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柏林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669</TotalTime>
  <Words>1690</Words>
  <Application>Microsoft Office PowerPoint</Application>
  <PresentationFormat>自定义</PresentationFormat>
  <Paragraphs>356</Paragraphs>
  <Slides>83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84" baseType="lpstr">
      <vt:lpstr>柏林</vt:lpstr>
      <vt:lpstr>响应式Web设计 ——Bootstrap4布局</vt:lpstr>
      <vt:lpstr>前言</vt:lpstr>
      <vt:lpstr>课程大纲</vt:lpstr>
      <vt:lpstr>布局基础</vt:lpstr>
      <vt:lpstr>布局容器</vt:lpstr>
      <vt:lpstr>布局容器</vt:lpstr>
      <vt:lpstr>Container类</vt:lpstr>
      <vt:lpstr>媒体查询</vt:lpstr>
      <vt:lpstr>Container类</vt:lpstr>
      <vt:lpstr>Container类</vt:lpstr>
      <vt:lpstr>Container类</vt:lpstr>
      <vt:lpstr>Container类</vt:lpstr>
      <vt:lpstr>container-fluid</vt:lpstr>
      <vt:lpstr>container-sm,container-md,container-lg,container-xl</vt:lpstr>
      <vt:lpstr>container-sm,container-md,container-lg,container-xl</vt:lpstr>
      <vt:lpstr>container-sm,container-md,container-lg,container-xl</vt:lpstr>
      <vt:lpstr>container-sm,container-md,container-lg,container-xl</vt:lpstr>
      <vt:lpstr>container-sm,container-md,container-lg,container-xl</vt:lpstr>
      <vt:lpstr>容器例子</vt:lpstr>
      <vt:lpstr>容器例子</vt:lpstr>
      <vt:lpstr>容器例子</vt:lpstr>
      <vt:lpstr>容器例子</vt:lpstr>
      <vt:lpstr>容器例子</vt:lpstr>
      <vt:lpstr>布局基础</vt:lpstr>
      <vt:lpstr>响应断点</vt:lpstr>
      <vt:lpstr>布局基础</vt:lpstr>
      <vt:lpstr>z-index</vt:lpstr>
      <vt:lpstr>课程大纲</vt:lpstr>
      <vt:lpstr>网格系统</vt:lpstr>
      <vt:lpstr>网格示例</vt:lpstr>
      <vt:lpstr>网格示例</vt:lpstr>
      <vt:lpstr>网格示例</vt:lpstr>
      <vt:lpstr>自动布局列</vt:lpstr>
      <vt:lpstr>自动布局列</vt:lpstr>
      <vt:lpstr>自动布局列</vt:lpstr>
      <vt:lpstr>自动布局列</vt:lpstr>
      <vt:lpstr>自动列布局</vt:lpstr>
      <vt:lpstr>自动列布局</vt:lpstr>
      <vt:lpstr>自动列布局</vt:lpstr>
      <vt:lpstr>自动列布局</vt:lpstr>
      <vt:lpstr>响应式网格</vt:lpstr>
      <vt:lpstr>响应式网格</vt:lpstr>
      <vt:lpstr>响应式网格</vt:lpstr>
      <vt:lpstr>响应式网格</vt:lpstr>
      <vt:lpstr>重排序</vt:lpstr>
      <vt:lpstr>重排序</vt:lpstr>
      <vt:lpstr>列偏移</vt:lpstr>
      <vt:lpstr>列偏移</vt:lpstr>
      <vt:lpstr>列偏移</vt:lpstr>
      <vt:lpstr>列嵌套</vt:lpstr>
      <vt:lpstr>列嵌套</vt:lpstr>
      <vt:lpstr>课程大纲</vt:lpstr>
      <vt:lpstr>案例：电商网站商品展示</vt:lpstr>
      <vt:lpstr>案例：电商网站商品展示</vt:lpstr>
      <vt:lpstr>案例：电商网站商品展示</vt:lpstr>
      <vt:lpstr>案例：电商网站商品展示</vt:lpstr>
      <vt:lpstr>案例：电商网站商品展示</vt:lpstr>
      <vt:lpstr>案例：电商网站商品展示</vt:lpstr>
      <vt:lpstr>案例：电商网站商品展示</vt:lpstr>
      <vt:lpstr>案例：电商网站商品展示</vt:lpstr>
      <vt:lpstr>案例：电商网站商品展示</vt:lpstr>
      <vt:lpstr>案例：电商网站商品展示</vt:lpstr>
      <vt:lpstr>案例：电商网站商品展示</vt:lpstr>
      <vt:lpstr>案例：电商网站商品展示</vt:lpstr>
      <vt:lpstr>案例：电商网站商品展示</vt:lpstr>
      <vt:lpstr>案例：电商网站商品展示</vt:lpstr>
      <vt:lpstr>案例：电商网站商品展示</vt:lpstr>
      <vt:lpstr>案例：电商网站商品展示</vt:lpstr>
      <vt:lpstr>案例：电商网站商品展示</vt:lpstr>
      <vt:lpstr>案例：电商网站商品展示 文档流</vt:lpstr>
      <vt:lpstr>案例：电商网站商品展示</vt:lpstr>
      <vt:lpstr>案例：电商网站商品展示</vt:lpstr>
      <vt:lpstr>案例：电商网站商品展示</vt:lpstr>
      <vt:lpstr>案例：电商网站商品展示</vt:lpstr>
      <vt:lpstr>案例：电商网站商品展示</vt:lpstr>
      <vt:lpstr>案例：电商网站商品展示</vt:lpstr>
      <vt:lpstr>案例：电商网站商品展示</vt:lpstr>
      <vt:lpstr>案例：电商网站商品展示</vt:lpstr>
      <vt:lpstr>案例：电商网站商品展示</vt:lpstr>
      <vt:lpstr>案例：电商网站商品展示</vt:lpstr>
      <vt:lpstr>案例：电商网站商品展示</vt:lpstr>
      <vt:lpstr>案例：电商网站商品展示</vt:lpstr>
      <vt:lpstr>结束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响应式Web设计</dc:title>
  <dc:creator>Rain John</dc:creator>
  <cp:lastModifiedBy>Sky123.Org</cp:lastModifiedBy>
  <cp:revision>299</cp:revision>
  <dcterms:created xsi:type="dcterms:W3CDTF">2021-09-06T00:34:04Z</dcterms:created>
  <dcterms:modified xsi:type="dcterms:W3CDTF">2021-09-18T01:23:28Z</dcterms:modified>
</cp:coreProperties>
</file>